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</p:sldMasterIdLst>
  <p:notesMasterIdLst>
    <p:notesMasterId r:id="rId39"/>
  </p:notesMasterIdLst>
  <p:sldIdLst>
    <p:sldId id="458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318" r:id="rId32"/>
    <p:sldId id="453" r:id="rId33"/>
    <p:sldId id="454" r:id="rId34"/>
    <p:sldId id="455" r:id="rId35"/>
    <p:sldId id="456" r:id="rId36"/>
    <p:sldId id="457" r:id="rId37"/>
    <p:sldId id="32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is" initials="J" lastIdx="2" clrIdx="0"/>
  <p:cmAuthor id="1" name="Sarah Lines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74" autoAdjust="0"/>
    <p:restoredTop sz="94660"/>
  </p:normalViewPr>
  <p:slideViewPr>
    <p:cSldViewPr>
      <p:cViewPr varScale="1">
        <p:scale>
          <a:sx n="88" d="100"/>
          <a:sy n="8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5639810426540307"/>
          <c:y val="0.15942028985507212"/>
          <c:w val="0.81042654028435979"/>
          <c:h val="0.7149758454106282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3 and more</c:v>
                </c:pt>
              </c:strCache>
            </c:strRef>
          </c:tx>
          <c:spPr>
            <a:solidFill>
              <a:srgbClr val="63AAFE"/>
            </a:solidFill>
            <a:ln w="13406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50-4</c:v>
                </c:pt>
                <c:pt idx="1">
                  <c:v>55-9</c:v>
                </c:pt>
                <c:pt idx="2">
                  <c:v>60-4</c:v>
                </c:pt>
                <c:pt idx="3">
                  <c:v>65-9</c:v>
                </c:pt>
                <c:pt idx="4">
                  <c:v>70-8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4.8</c:v>
                </c:pt>
                <c:pt idx="1">
                  <c:v>4.3</c:v>
                </c:pt>
                <c:pt idx="2">
                  <c:v>10.7</c:v>
                </c:pt>
                <c:pt idx="3">
                  <c:v>14.7</c:v>
                </c:pt>
                <c:pt idx="4">
                  <c:v>21.5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FCF305"/>
            </a:solidFill>
            <a:ln w="13406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50-4</c:v>
                </c:pt>
                <c:pt idx="1">
                  <c:v>55-9</c:v>
                </c:pt>
                <c:pt idx="2">
                  <c:v>60-4</c:v>
                </c:pt>
                <c:pt idx="3">
                  <c:v>65-9</c:v>
                </c:pt>
                <c:pt idx="4">
                  <c:v>70-8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24.7</c:v>
                </c:pt>
                <c:pt idx="1">
                  <c:v>28.4</c:v>
                </c:pt>
                <c:pt idx="2">
                  <c:v>31.3</c:v>
                </c:pt>
                <c:pt idx="3">
                  <c:v>40.300000000000004</c:v>
                </c:pt>
                <c:pt idx="4">
                  <c:v>37.800000000000004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rgbClr val="FF6600"/>
            </a:solidFill>
            <a:ln w="13406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50-4</c:v>
                </c:pt>
                <c:pt idx="1">
                  <c:v>55-9</c:v>
                </c:pt>
                <c:pt idx="2">
                  <c:v>60-4</c:v>
                </c:pt>
                <c:pt idx="3">
                  <c:v>65-9</c:v>
                </c:pt>
                <c:pt idx="4">
                  <c:v>70-8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46.2</c:v>
                </c:pt>
                <c:pt idx="1">
                  <c:v>42</c:v>
                </c:pt>
                <c:pt idx="2">
                  <c:v>46.2</c:v>
                </c:pt>
                <c:pt idx="3">
                  <c:v>36.300000000000004</c:v>
                </c:pt>
                <c:pt idx="4">
                  <c:v>29.6</c:v>
                </c:pt>
              </c:numCache>
            </c:numRef>
          </c:val>
        </c:ser>
        <c:overlap val="100"/>
        <c:axId val="132865408"/>
        <c:axId val="132871296"/>
      </c:barChart>
      <c:catAx>
        <c:axId val="132865408"/>
        <c:scaling>
          <c:orientation val="minMax"/>
        </c:scaling>
        <c:axPos val="b"/>
        <c:numFmt formatCode="General" sourceLinked="1"/>
        <c:tickLblPos val="nextTo"/>
        <c:spPr>
          <a:ln w="13406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2871296"/>
        <c:crosses val="autoZero"/>
        <c:auto val="1"/>
        <c:lblAlgn val="ctr"/>
        <c:lblOffset val="100"/>
        <c:tickLblSkip val="1"/>
        <c:tickMarkSkip val="1"/>
      </c:catAx>
      <c:valAx>
        <c:axId val="132871296"/>
        <c:scaling>
          <c:orientation val="minMax"/>
        </c:scaling>
        <c:axPos val="l"/>
        <c:majorGridlines>
          <c:spPr>
            <a:ln w="1340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13406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2865408"/>
        <c:crosses val="autoZero"/>
        <c:crossBetween val="between"/>
      </c:valAx>
      <c:spPr>
        <a:noFill/>
        <a:ln w="26811">
          <a:noFill/>
        </a:ln>
      </c:spPr>
    </c:plotArea>
    <c:legend>
      <c:legendPos val="t"/>
      <c:layout>
        <c:manualLayout>
          <c:xMode val="edge"/>
          <c:yMode val="edge"/>
          <c:x val="0.20379146919431307"/>
          <c:y val="1.4492753623188401E-2"/>
          <c:w val="0.70142180094786699"/>
          <c:h val="7.2463768115942032E-2"/>
        </c:manualLayout>
      </c:layout>
      <c:spPr>
        <a:noFill/>
        <a:ln w="26811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FFFFF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4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C9D4-5D44-4FD9-813F-6E60856CD230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D157E-6CB5-479F-9271-64418100D2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9719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ea typeface="MS PGothic" charset="0"/>
            </a:endParaRPr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6BBD44A-DDBB-F340-9DBC-901BEE0D2D42}" type="slidenum">
              <a:rPr lang="en-US" sz="130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522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50A3-C033-E44A-BBBF-C2802FB097C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046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50A3-C033-E44A-BBBF-C2802FB097C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54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50A3-C033-E44A-BBBF-C2802FB097C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387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toevoegen cijfers prevalentie</a:t>
            </a:r>
            <a:r>
              <a:rPr lang="nl-NL" baseline="0" dirty="0" smtClean="0"/>
              <a:t> en incidentie mannen en vrouwen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77891-A3B0-E34A-8082-3D40B5588EED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3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toevoegen cijfers prevalentie</a:t>
            </a:r>
            <a:r>
              <a:rPr lang="nl-NL" baseline="0" dirty="0" smtClean="0"/>
              <a:t> en incidentie mannen en vrouwen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77891-A3B0-E34A-8082-3D40B5588EED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75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toevoegen cijfers prevalentie</a:t>
            </a:r>
            <a:r>
              <a:rPr lang="nl-NL" baseline="0" dirty="0" smtClean="0"/>
              <a:t> en incidentie mannen en vrouwen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77891-A3B0-E34A-8082-3D40B5588EED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82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77891-A3B0-E34A-8082-3D40B5588EED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16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toevoegen cijfers prevalentie</a:t>
            </a:r>
            <a:r>
              <a:rPr lang="nl-NL" baseline="0" dirty="0" smtClean="0"/>
              <a:t> en incidentie mannen en vrouwen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77891-A3B0-E34A-8082-3D40B5588EED}" type="slidenum">
              <a:rPr 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95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ea typeface="MS PGothic" charset="0"/>
            </a:endParaRPr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6BBD44A-DDBB-F340-9DBC-901BEE0D2D42}" type="slidenum">
              <a:rPr lang="en-US" sz="1300">
                <a:solidFill>
                  <a:srgbClr val="000000"/>
                </a:solidFill>
                <a:latin typeface="Arial" charset="0"/>
              </a:rPr>
              <a:pPr eaLnBrk="1" hangingPunct="1"/>
              <a:t>29</a:t>
            </a:fld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29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50A3-C033-E44A-BBBF-C2802FB097C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574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50A3-C033-E44A-BBBF-C2802FB097C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999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7342584" cy="8195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5F5DB5-7BEA-459C-89B2-54642DF4E8A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71" y="-2128"/>
            <a:ext cx="3416160" cy="170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867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5F5DB5-7BEA-459C-89B2-54642DF4E8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0795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5F5DB5-7BEA-459C-89B2-54642DF4E8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56595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3326145"/>
            <a:ext cx="5661618" cy="1646307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44" y="4972054"/>
            <a:ext cx="2938463" cy="51434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640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11FAC-E517-5949-B9DD-F5885CE9C649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5E9E-E398-674C-BE68-95FFAA996A37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113388"/>
      </p:ext>
    </p:extLst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CBF4-50B7-EE40-ABC0-47A4043544BB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5348-5D9F-A148-A073-F0FACBADCD51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447700"/>
      </p:ext>
    </p:extLst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6410-7C8D-2343-ACD2-D1A2A1E05919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0DCA-A842-694A-8358-E2FBB07D791C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85309"/>
      </p:ext>
    </p:extLst>
  </p:cSld>
  <p:clrMapOvr>
    <a:masterClrMapping/>
  </p:clrMapOvr>
  <p:transition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9B19-7FB4-8E4F-9A6B-B334319F32AE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B663-81A3-F546-AF9E-DBD69CE1CE46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5763332"/>
      </p:ext>
    </p:extLst>
  </p:cSld>
  <p:clrMapOvr>
    <a:masterClrMapping/>
  </p:clrMapOvr>
  <p:transition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73BB7-A2AA-5341-9979-01B7103B8AEA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6FA7-3B35-E84C-9985-DAC6F98BD50F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464504"/>
      </p:ext>
    </p:extLst>
  </p:cSld>
  <p:clrMapOvr>
    <a:masterClrMapping/>
  </p:clrMapOvr>
  <p:transition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08888-EE2D-8341-B9EB-CED8E59A56B5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31468-91B6-6D42-B72D-8D4BA8F44BA3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107603"/>
      </p:ext>
    </p:extLst>
  </p:cSld>
  <p:clrMapOvr>
    <a:masterClrMapping/>
  </p:clrMapOvr>
  <p:transition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9EC35-B5E3-D34A-9A22-FD1BEBC24A25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EEFC1-B6B2-E143-ACB3-7DF6A65192E5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443798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24" y="5949280"/>
            <a:ext cx="1708080" cy="852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854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0327-E42D-7246-9931-CA678FD018D4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46920-AC74-EB40-AF2D-C14DEDCE6747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815520"/>
      </p:ext>
    </p:extLst>
  </p:cSld>
  <p:clrMapOvr>
    <a:masterClrMapping/>
  </p:clrMapOvr>
  <p:transition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3221A-E773-EC43-AE83-7931F28A78E7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A486-2AF9-E740-8371-681174600593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754206"/>
      </p:ext>
    </p:extLst>
  </p:cSld>
  <p:clrMapOvr>
    <a:masterClrMapping/>
  </p:clrMapOvr>
  <p:transition>
    <p:zoom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EA9E2-9ABD-BE4E-A9B0-12CF3C04574C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EF828-9712-714B-B9FC-7BEF132C4B53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132362"/>
      </p:ext>
    </p:extLst>
  </p:cSld>
  <p:clrMapOvr>
    <a:masterClrMapping/>
  </p:clrMapOvr>
  <p:transition>
    <p:zoom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908050"/>
            <a:ext cx="2058988" cy="52181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29325" cy="52181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04FB6-672F-904B-9613-38234608AF26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7F4E-663D-D64A-AD90-C19F815A976B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113325"/>
      </p:ext>
    </p:extLst>
  </p:cSld>
  <p:clrMapOvr>
    <a:masterClrMapping/>
  </p:clrMapOvr>
  <p:transition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D394-C1C9-A44B-8077-05D64B1A48A3}" type="datetime1">
              <a:rPr lang="nl-NL">
                <a:solidFill>
                  <a:srgbClr val="BBE0E3"/>
                </a:solidFill>
              </a:rPr>
              <a:pPr>
                <a:defRPr/>
              </a:pPr>
              <a:t>15-11-2015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43F4-22BD-6844-9DD0-852ED3F3DCA2}" type="slidenum">
              <a:rPr lang="nl-NL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045886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5F5DB5-7BEA-459C-89B2-54642DF4E8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7435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5F5DB5-7BEA-459C-89B2-54642DF4E8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400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5F5DB5-7BEA-459C-89B2-54642DF4E8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7724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5F5DB5-7BEA-459C-89B2-54642DF4E8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463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5F5DB5-7BEA-459C-89B2-54642DF4E8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0515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5F5DB5-7BEA-459C-89B2-54642DF4E8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607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5F5DB5-7BEA-459C-89B2-54642DF4E8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36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07A6E-30D3-4A44-AD2E-2D3688539E41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153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4000" b="1" kern="1200" dirty="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827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900" smtClean="0">
                <a:solidFill>
                  <a:schemeClr val="accent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DFA1E4B-C5AE-7444-BE64-EA848D31297A}" type="datetime1">
              <a:rPr lang="nl-NL">
                <a:solidFill>
                  <a:srgbClr val="BBE0E3"/>
                </a:solidFill>
                <a:ea typeface="MS PGothic" charset="0"/>
              </a:rPr>
              <a:pPr fontAlgn="base">
                <a:spcAft>
                  <a:spcPct val="0"/>
                </a:spcAft>
                <a:defRPr/>
              </a:pPr>
              <a:t>15-11-2015</a:t>
            </a:fld>
            <a:endParaRPr lang="nl-NL">
              <a:solidFill>
                <a:srgbClr val="BBE0E3"/>
              </a:solidFill>
              <a:ea typeface="MS PGothic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26213"/>
            <a:ext cx="7651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900" smtClean="0">
                <a:solidFill>
                  <a:schemeClr val="accent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9AC42C2-195F-3146-A3C1-24123F1B17C7}" type="slidenum">
              <a:rPr lang="nl-NL">
                <a:solidFill>
                  <a:srgbClr val="BBE0E3"/>
                </a:solidFill>
                <a:ea typeface="MS PGothic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nl-NL">
              <a:solidFill>
                <a:srgbClr val="BBE0E3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52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FFCC99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>
          <a:solidFill>
            <a:srgbClr val="FFCC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FFCC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 sz="1400">
          <a:solidFill>
            <a:srgbClr val="FFCC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»"/>
        <a:defRPr sz="1200">
          <a:solidFill>
            <a:srgbClr val="FFCC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»"/>
        <a:defRPr sz="1200">
          <a:solidFill>
            <a:srgbClr val="FFCC99"/>
          </a:solidFill>
          <a:latin typeface="+mn-lt"/>
        </a:defRPr>
      </a:lvl6pPr>
      <a:lvl7pPr marL="29718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»"/>
        <a:defRPr sz="1200">
          <a:solidFill>
            <a:srgbClr val="FFCC99"/>
          </a:solidFill>
          <a:latin typeface="+mn-lt"/>
        </a:defRPr>
      </a:lvl7pPr>
      <a:lvl8pPr marL="3429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»"/>
        <a:defRPr sz="1200">
          <a:solidFill>
            <a:srgbClr val="FFCC99"/>
          </a:solidFill>
          <a:latin typeface="+mn-lt"/>
        </a:defRPr>
      </a:lvl8pPr>
      <a:lvl9pPr marL="3886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»"/>
        <a:defRPr sz="1200">
          <a:solidFill>
            <a:srgbClr val="FFCC99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marycareurologysociety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50AE690-7C00-0A4E-AF70-A4BC6DA0600D}" type="slidenum">
              <a:rPr lang="nl-NL" sz="900">
                <a:solidFill>
                  <a:srgbClr val="BBE0E3"/>
                </a:solidFill>
                <a:latin typeface="Arial" charset="0"/>
              </a:rPr>
              <a:pPr eaLnBrk="1" hangingPunct="1"/>
              <a:t>1</a:t>
            </a:fld>
            <a:endParaRPr lang="nl-NL" sz="90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GB" sz="4000" noProof="0" dirty="0" smtClean="0">
                <a:latin typeface="+mn-lt"/>
                <a:ea typeface="MS PGothic" charset="0"/>
              </a:rPr>
              <a:t>Addressing Nocturia </a:t>
            </a:r>
            <a:br>
              <a:rPr lang="en-GB" sz="4000" noProof="0" dirty="0" smtClean="0">
                <a:latin typeface="+mn-lt"/>
                <a:ea typeface="MS PGothic" charset="0"/>
              </a:rPr>
            </a:br>
            <a:r>
              <a:rPr lang="en-GB" sz="4000" noProof="0" dirty="0" smtClean="0">
                <a:latin typeface="+mn-lt"/>
                <a:ea typeface="MS PGothic" charset="0"/>
              </a:rPr>
              <a:t>in Primary Care</a:t>
            </a:r>
            <a:endParaRPr lang="en-GB" sz="4000" noProof="0" dirty="0">
              <a:latin typeface="+mn-lt"/>
              <a:ea typeface="MS PGothic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2009775"/>
          </a:xfrm>
        </p:spPr>
        <p:txBody>
          <a:bodyPr/>
          <a:lstStyle/>
          <a:p>
            <a:r>
              <a:rPr lang="en-GB" noProof="0" smtClean="0">
                <a:latin typeface="Verdana" charset="0"/>
                <a:ea typeface="MS PGothic" charset="0"/>
              </a:rPr>
              <a:t>Marco Blanker, MD PhD</a:t>
            </a:r>
          </a:p>
          <a:p>
            <a:r>
              <a:rPr lang="en-GB" noProof="0" smtClean="0">
                <a:latin typeface="Verdana" charset="0"/>
                <a:ea typeface="MS PGothic" charset="0"/>
              </a:rPr>
              <a:t>Academic GP &amp; epidemiologist</a:t>
            </a:r>
            <a:endParaRPr lang="en-GB" noProof="0">
              <a:latin typeface="Verdana" charset="0"/>
              <a:ea typeface="MS PGothic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68313" y="6165850"/>
            <a:ext cx="63357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nl-NL" sz="1200">
              <a:solidFill>
                <a:srgbClr val="FFCC99"/>
              </a:solidFill>
              <a:ea typeface="MS PGothic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611188" y="5373688"/>
            <a:ext cx="79216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nl-NL" sz="1000">
              <a:solidFill>
                <a:srgbClr val="FFCC99"/>
              </a:solidFill>
              <a:ea typeface="MS PGothic" charset="0"/>
            </a:endParaRPr>
          </a:p>
        </p:txBody>
      </p:sp>
      <p:sp>
        <p:nvSpPr>
          <p:cNvPr id="17414" name="Tijdelijke aanduiding voor dianummer 2"/>
          <p:cNvSpPr txBox="1">
            <a:spLocks noGrp="1"/>
          </p:cNvSpPr>
          <p:nvPr/>
        </p:nvSpPr>
        <p:spPr bwMode="auto">
          <a:xfrm>
            <a:off x="8243888" y="6526213"/>
            <a:ext cx="7651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4C92089-22C8-3048-A8F3-5466F0D74F4A}" type="slidenum">
              <a:rPr lang="nl-NL" sz="900">
                <a:solidFill>
                  <a:srgbClr val="BBE0E3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sz="900">
              <a:solidFill>
                <a:srgbClr val="BBE0E3"/>
              </a:solidFill>
              <a:latin typeface="Arial" charset="0"/>
            </a:endParaRPr>
          </a:p>
        </p:txBody>
      </p:sp>
      <p:pic>
        <p:nvPicPr>
          <p:cNvPr id="2" name="Afbeelding 1" descr="PCU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229200"/>
            <a:ext cx="3306403" cy="1486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323021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Nocturia guidelines - ICUD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10</a:t>
            </a:fld>
            <a:endParaRPr lang="nl-NL">
              <a:solidFill>
                <a:srgbClr val="BBE0E3"/>
              </a:solidFill>
            </a:endParaRPr>
          </a:p>
        </p:txBody>
      </p:sp>
      <p:pic>
        <p:nvPicPr>
          <p:cNvPr id="7" name="Tijdelijke aanduiding voor inhoud 6" descr="Schermafdruk 2015-10-25 16.04.3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184" r="-15184"/>
          <a:stretch>
            <a:fillRect/>
          </a:stretch>
        </p:blipFill>
        <p:spPr/>
      </p:pic>
      <p:sp>
        <p:nvSpPr>
          <p:cNvPr id="8" name="Tekstvak 7"/>
          <p:cNvSpPr txBox="1"/>
          <p:nvPr/>
        </p:nvSpPr>
        <p:spPr>
          <a:xfrm rot="20048777">
            <a:off x="1172689" y="3879530"/>
            <a:ext cx="6805246" cy="502702"/>
          </a:xfrm>
          <a:prstGeom prst="rect">
            <a:avLst/>
          </a:prstGeom>
          <a:solidFill>
            <a:schemeClr val="bg1">
              <a:alpha val="67000"/>
            </a:schemeClr>
          </a:solidFill>
          <a:ln w="381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nl-NL" sz="3200" dirty="0" err="1" smtClean="0">
                <a:solidFill>
                  <a:srgbClr val="FF6600"/>
                </a:solidFill>
                <a:ea typeface="MS PGothic" charset="0"/>
              </a:rPr>
              <a:t>Normal</a:t>
            </a:r>
            <a:r>
              <a:rPr lang="nl-NL" sz="3200" dirty="0" smtClean="0">
                <a:solidFill>
                  <a:srgbClr val="FF6600"/>
                </a:solidFill>
                <a:ea typeface="MS PGothic" charset="0"/>
              </a:rPr>
              <a:t> </a:t>
            </a:r>
            <a:r>
              <a:rPr lang="nl-NL" sz="3200" dirty="0" err="1" smtClean="0">
                <a:solidFill>
                  <a:srgbClr val="FF6600"/>
                </a:solidFill>
                <a:ea typeface="MS PGothic" charset="0"/>
              </a:rPr>
              <a:t>pattern</a:t>
            </a:r>
            <a:r>
              <a:rPr lang="nl-NL" sz="3200" dirty="0" smtClean="0">
                <a:solidFill>
                  <a:srgbClr val="FF6600"/>
                </a:solidFill>
                <a:ea typeface="MS PGothic" charset="0"/>
              </a:rPr>
              <a:t> </a:t>
            </a:r>
            <a:r>
              <a:rPr lang="nl-NL" sz="3200" dirty="0" err="1" smtClean="0">
                <a:solidFill>
                  <a:srgbClr val="FF6600"/>
                </a:solidFill>
                <a:ea typeface="MS PGothic" charset="0"/>
              </a:rPr>
              <a:t>with</a:t>
            </a:r>
            <a:r>
              <a:rPr lang="nl-NL" sz="3200" dirty="0" smtClean="0">
                <a:solidFill>
                  <a:srgbClr val="FF6600"/>
                </a:solidFill>
                <a:ea typeface="MS PGothic" charset="0"/>
              </a:rPr>
              <a:t> </a:t>
            </a:r>
            <a:r>
              <a:rPr lang="nl-NL" sz="3200" dirty="0" err="1" smtClean="0">
                <a:solidFill>
                  <a:srgbClr val="FF6600"/>
                </a:solidFill>
                <a:ea typeface="MS PGothic" charset="0"/>
              </a:rPr>
              <a:t>ageing</a:t>
            </a:r>
            <a:r>
              <a:rPr lang="nl-NL" sz="3200" dirty="0" smtClean="0">
                <a:solidFill>
                  <a:srgbClr val="FF6600"/>
                </a:solidFill>
                <a:ea typeface="MS PGothic" charset="0"/>
              </a:rPr>
              <a:t>??</a:t>
            </a:r>
            <a:endParaRPr lang="nl-NL" sz="3200" dirty="0">
              <a:solidFill>
                <a:srgbClr val="FF6600"/>
              </a:solidFill>
              <a:ea typeface="MS PGothic" charset="0"/>
            </a:endParaRPr>
          </a:p>
        </p:txBody>
      </p:sp>
      <p:sp>
        <p:nvSpPr>
          <p:cNvPr id="3" name="Kader 2"/>
          <p:cNvSpPr/>
          <p:nvPr/>
        </p:nvSpPr>
        <p:spPr bwMode="auto">
          <a:xfrm>
            <a:off x="1763688" y="3284984"/>
            <a:ext cx="2952328" cy="432048"/>
          </a:xfrm>
          <a:prstGeom prst="fram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nl-NL" smtClean="0">
              <a:solidFill>
                <a:srgbClr val="FF7D00"/>
              </a:solidFill>
              <a:ea typeface="MS PGothic" charset="0"/>
            </a:endParaRPr>
          </a:p>
        </p:txBody>
      </p:sp>
      <p:sp>
        <p:nvSpPr>
          <p:cNvPr id="9" name="Kader 8"/>
          <p:cNvSpPr/>
          <p:nvPr/>
        </p:nvSpPr>
        <p:spPr bwMode="auto">
          <a:xfrm>
            <a:off x="1763688" y="3717032"/>
            <a:ext cx="4248472" cy="360040"/>
          </a:xfrm>
          <a:prstGeom prst="fram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nl-NL" smtClean="0">
              <a:solidFill>
                <a:srgbClr val="FF7D00"/>
              </a:solidFill>
              <a:ea typeface="MS PGothic" charset="0"/>
            </a:endParaRPr>
          </a:p>
        </p:txBody>
      </p:sp>
      <p:sp>
        <p:nvSpPr>
          <p:cNvPr id="10" name="Kader 9"/>
          <p:cNvSpPr/>
          <p:nvPr/>
        </p:nvSpPr>
        <p:spPr bwMode="auto">
          <a:xfrm>
            <a:off x="1763688" y="4365104"/>
            <a:ext cx="2232248" cy="432048"/>
          </a:xfrm>
          <a:prstGeom prst="fram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nl-NL" smtClean="0">
              <a:solidFill>
                <a:srgbClr val="FF7D00"/>
              </a:solidFill>
              <a:ea typeface="MS PGothic" charset="0"/>
            </a:endParaRPr>
          </a:p>
        </p:txBody>
      </p:sp>
      <p:sp>
        <p:nvSpPr>
          <p:cNvPr id="11" name="Kader 10"/>
          <p:cNvSpPr/>
          <p:nvPr/>
        </p:nvSpPr>
        <p:spPr bwMode="auto">
          <a:xfrm>
            <a:off x="1763688" y="5373216"/>
            <a:ext cx="1872208" cy="432048"/>
          </a:xfrm>
          <a:prstGeom prst="fram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nl-NL" smtClean="0">
              <a:solidFill>
                <a:srgbClr val="FF7D00"/>
              </a:solidFill>
              <a:ea typeface="MS PGothic" charset="0"/>
            </a:endParaRPr>
          </a:p>
        </p:txBody>
      </p:sp>
      <p:sp>
        <p:nvSpPr>
          <p:cNvPr id="12" name="Kader 11"/>
          <p:cNvSpPr/>
          <p:nvPr/>
        </p:nvSpPr>
        <p:spPr bwMode="auto">
          <a:xfrm>
            <a:off x="1763688" y="5805264"/>
            <a:ext cx="1872208" cy="360040"/>
          </a:xfrm>
          <a:prstGeom prst="fram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nl-NL" smtClean="0">
              <a:solidFill>
                <a:srgbClr val="FF7D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26175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Nocturia guidelines - ICUD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11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Bladder storage problems</a:t>
            </a:r>
          </a:p>
          <a:p>
            <a:pPr marL="0" indent="0">
              <a:buNone/>
            </a:pPr>
            <a:r>
              <a:rPr lang="en-GB" dirty="0" smtClean="0"/>
              <a:t>24-hour polyuria</a:t>
            </a:r>
          </a:p>
          <a:p>
            <a:pPr marL="0" indent="0" algn="r">
              <a:buNone/>
            </a:pPr>
            <a:r>
              <a:rPr lang="en-GB" dirty="0" smtClean="0">
                <a:solidFill>
                  <a:srgbClr val="FF6600"/>
                </a:solidFill>
              </a:rPr>
              <a:t>both coincide with daytime LUTS</a:t>
            </a:r>
          </a:p>
          <a:p>
            <a:pPr marL="0" indent="0">
              <a:buNone/>
            </a:pPr>
            <a:r>
              <a:rPr lang="en-GB" dirty="0" smtClean="0"/>
              <a:t>sleep disorders, especially OSAS</a:t>
            </a:r>
          </a:p>
          <a:p>
            <a:pPr marL="0" indent="0" algn="r">
              <a:buNone/>
            </a:pPr>
            <a:r>
              <a:rPr lang="en-GB" dirty="0" smtClean="0">
                <a:solidFill>
                  <a:srgbClr val="FF6600"/>
                </a:solidFill>
              </a:rPr>
              <a:t>daytime fatigue</a:t>
            </a:r>
          </a:p>
          <a:p>
            <a:pPr marL="0" indent="0">
              <a:buNone/>
            </a:pPr>
            <a:r>
              <a:rPr lang="en-GB" dirty="0" smtClean="0"/>
              <a:t>nocturnal polyuria</a:t>
            </a:r>
          </a:p>
          <a:p>
            <a:pPr marL="0" indent="0" algn="r">
              <a:buNone/>
            </a:pPr>
            <a:r>
              <a:rPr lang="en-GB" dirty="0" smtClean="0">
                <a:solidFill>
                  <a:srgbClr val="FF6600"/>
                </a:solidFill>
              </a:rPr>
              <a:t>what is it?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429599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Nocturnal polyuria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12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smtClean="0"/>
              <a:t>Current ICS definition</a:t>
            </a:r>
          </a:p>
          <a:p>
            <a:pPr marL="0" indent="0">
              <a:buNone/>
            </a:pPr>
            <a:r>
              <a:rPr lang="en-GB" smtClean="0"/>
              <a:t>Nocturnal urine production (UP) &gt; 20-33% of 24-hour UP</a:t>
            </a:r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smtClean="0"/>
              <a:t>This definition has no discriminative value for the presence of nocturia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6782119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Nocturnal polyuria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13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smtClean="0"/>
              <a:t>Current ICS definition</a:t>
            </a:r>
          </a:p>
          <a:p>
            <a:pPr marL="0" indent="0">
              <a:buNone/>
            </a:pPr>
            <a:r>
              <a:rPr lang="en-GB" smtClean="0"/>
              <a:t>Nocturnal urine production (UP) &gt; 20-33% of 24-hour UP</a:t>
            </a:r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smtClean="0"/>
              <a:t>Swithinbank et al.</a:t>
            </a:r>
            <a:br>
              <a:rPr lang="en-GB" smtClean="0"/>
            </a:br>
            <a:r>
              <a:rPr lang="en-GB" smtClean="0"/>
              <a:t>(227 community-dwelling women)</a:t>
            </a:r>
            <a:br>
              <a:rPr lang="en-GB" smtClean="0"/>
            </a:br>
            <a:r>
              <a:rPr lang="en-GB" sz="1400" smtClean="0"/>
              <a:t>(BJUI 2004;93(4):523-7)</a:t>
            </a:r>
            <a:endParaRPr lang="en-GB" sz="1400" dirty="0" smtClean="0"/>
          </a:p>
        </p:txBody>
      </p:sp>
      <p:pic>
        <p:nvPicPr>
          <p:cNvPr id="3" name="Afbeelding 2" descr="Schermafdruk 2015-10-25 16.19.4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4067944" cy="3604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2569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Nocturnal polyuria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14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smtClean="0"/>
              <a:t>Current ICS definition</a:t>
            </a:r>
          </a:p>
          <a:p>
            <a:pPr marL="0" indent="0">
              <a:buNone/>
            </a:pPr>
            <a:r>
              <a:rPr lang="en-GB" smtClean="0"/>
              <a:t>Nocturnal urine production (UP) &gt; 20-33% of 24-hour UP</a:t>
            </a:r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smtClean="0"/>
              <a:t>Hofmeester et al.</a:t>
            </a:r>
            <a:br>
              <a:rPr lang="en-GB" smtClean="0"/>
            </a:br>
            <a:r>
              <a:rPr lang="en-GB" smtClean="0"/>
              <a:t>(meta-analyses)</a:t>
            </a:r>
            <a:br>
              <a:rPr lang="en-GB" smtClean="0"/>
            </a:br>
            <a:r>
              <a:rPr lang="en-GB" sz="1400" smtClean="0"/>
              <a:t>(J Urol 2014;191:1028-33)</a:t>
            </a:r>
            <a:endParaRPr lang="en-GB" sz="1400" dirty="0" smtClean="0"/>
          </a:p>
        </p:txBody>
      </p:sp>
      <p:pic>
        <p:nvPicPr>
          <p:cNvPr id="6" name="Afbeelding 5" descr="Schermafdruk 2015-10-25 16.28.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95698"/>
            <a:ext cx="5995764" cy="3517655"/>
          </a:xfrm>
          <a:prstGeom prst="rect">
            <a:avLst/>
          </a:prstGeom>
        </p:spPr>
      </p:pic>
      <p:sp>
        <p:nvSpPr>
          <p:cNvPr id="7" name="Kader 6"/>
          <p:cNvSpPr/>
          <p:nvPr/>
        </p:nvSpPr>
        <p:spPr bwMode="auto">
          <a:xfrm>
            <a:off x="6167807" y="5949280"/>
            <a:ext cx="2941736" cy="819472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nl-NL">
              <a:solidFill>
                <a:srgbClr val="FF7D00"/>
              </a:solidFill>
              <a:ea typeface="MS PGothic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300192" y="6165304"/>
            <a:ext cx="2664296" cy="4514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nl-NL" sz="2800" dirty="0" smtClean="0">
                <a:solidFill>
                  <a:srgbClr val="FF0000"/>
                </a:solidFill>
                <a:ea typeface="MS PGothic" charset="0"/>
              </a:rPr>
              <a:t>81%   -  55%</a:t>
            </a:r>
            <a:endParaRPr lang="nl-NL" sz="2800" dirty="0">
              <a:solidFill>
                <a:srgbClr val="FF00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73557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Nocturnal polyuria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15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Current ICS definition</a:t>
            </a:r>
          </a:p>
          <a:p>
            <a:pPr marL="0" indent="0">
              <a:buNone/>
            </a:pPr>
            <a:r>
              <a:rPr lang="en-GB" dirty="0" smtClean="0"/>
              <a:t>Nocturnal urine production (UP) &gt; 20-33% of 24-hour UP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Based on daytime/night-time ratio</a:t>
            </a:r>
          </a:p>
          <a:p>
            <a:pPr marL="0" indent="0">
              <a:buNone/>
            </a:pPr>
            <a:r>
              <a:rPr lang="en-GB" dirty="0" smtClean="0"/>
              <a:t>Should be based on nocturnal urine production alone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r">
              <a:buNone/>
            </a:pPr>
            <a:r>
              <a:rPr lang="en-GB" dirty="0" smtClean="0"/>
              <a:t>ICS currently reconsiders this definition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7218735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Nocturnal polyuria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16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Long list of diseases associated to nocturnal polyuria </a:t>
            </a:r>
            <a:br>
              <a:rPr lang="en-GB" dirty="0" smtClean="0"/>
            </a:br>
            <a:r>
              <a:rPr lang="en-GB" dirty="0" smtClean="0"/>
              <a:t>(and consequently nocturia)</a:t>
            </a:r>
          </a:p>
          <a:p>
            <a:r>
              <a:rPr lang="en-GB" dirty="0" smtClean="0"/>
              <a:t>Congestive heart failure </a:t>
            </a:r>
          </a:p>
          <a:p>
            <a:r>
              <a:rPr lang="en-GB" dirty="0" smtClean="0"/>
              <a:t>Diabetes mellitus </a:t>
            </a:r>
          </a:p>
          <a:p>
            <a:r>
              <a:rPr lang="en-GB" dirty="0" smtClean="0"/>
              <a:t>Obstructive sleep </a:t>
            </a:r>
            <a:r>
              <a:rPr lang="en-GB" dirty="0" err="1" smtClean="0"/>
              <a:t>apnea</a:t>
            </a:r>
            <a:r>
              <a:rPr lang="en-GB" dirty="0" smtClean="0"/>
              <a:t> </a:t>
            </a:r>
          </a:p>
          <a:p>
            <a:r>
              <a:rPr lang="en-GB" dirty="0" smtClean="0"/>
              <a:t>Peripheral </a:t>
            </a:r>
            <a:r>
              <a:rPr lang="en-GB" dirty="0" err="1" smtClean="0"/>
              <a:t>edema</a:t>
            </a:r>
            <a:r>
              <a:rPr lang="en-GB" dirty="0" smtClean="0"/>
              <a:t> </a:t>
            </a:r>
          </a:p>
          <a:p>
            <a:r>
              <a:rPr lang="en-GB" dirty="0" smtClean="0"/>
              <a:t>Excessive </a:t>
            </a:r>
            <a:r>
              <a:rPr lang="en-GB" dirty="0" err="1" smtClean="0"/>
              <a:t>nighttime</a:t>
            </a:r>
            <a:r>
              <a:rPr lang="en-GB" dirty="0" smtClean="0"/>
              <a:t> fluid intake </a:t>
            </a:r>
          </a:p>
          <a:p>
            <a:r>
              <a:rPr lang="en-GB" dirty="0" smtClean="0"/>
              <a:t>Idiopathic (“primary”)</a:t>
            </a:r>
            <a:endParaRPr lang="en-GB" dirty="0"/>
          </a:p>
        </p:txBody>
      </p:sp>
      <p:sp>
        <p:nvSpPr>
          <p:cNvPr id="6" name="Rechteraccolade 5"/>
          <p:cNvSpPr/>
          <p:nvPr/>
        </p:nvSpPr>
        <p:spPr bwMode="auto">
          <a:xfrm>
            <a:off x="4913489" y="3313853"/>
            <a:ext cx="304800" cy="82296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nl-NL">
              <a:solidFill>
                <a:srgbClr val="FF7D00"/>
              </a:solidFill>
              <a:ea typeface="MS PGothic" charset="0"/>
            </a:endParaRPr>
          </a:p>
        </p:txBody>
      </p:sp>
      <p:grpSp>
        <p:nvGrpSpPr>
          <p:cNvPr id="8" name="Groeperen 7"/>
          <p:cNvGrpSpPr/>
          <p:nvPr/>
        </p:nvGrpSpPr>
        <p:grpSpPr>
          <a:xfrm>
            <a:off x="5004048" y="2954444"/>
            <a:ext cx="3312368" cy="3034677"/>
            <a:chOff x="5004048" y="2954444"/>
            <a:chExt cx="3312368" cy="3034677"/>
          </a:xfrm>
        </p:grpSpPr>
        <p:sp>
          <p:nvSpPr>
            <p:cNvPr id="3" name="Rechteraccolade 2"/>
            <p:cNvSpPr/>
            <p:nvPr/>
          </p:nvSpPr>
          <p:spPr bwMode="auto">
            <a:xfrm>
              <a:off x="5004048" y="3212976"/>
              <a:ext cx="504056" cy="2592288"/>
            </a:xfrm>
            <a:prstGeom prst="rightBrace">
              <a:avLst>
                <a:gd name="adj1" fmla="val 8333"/>
                <a:gd name="adj2" fmla="val 49533"/>
              </a:avLst>
            </a:prstGeom>
            <a:noFill/>
            <a:ln w="28575" cap="flat" cmpd="sng" algn="ctr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nl-NL" smtClean="0">
                <a:solidFill>
                  <a:srgbClr val="FF7D00"/>
                </a:solidFill>
                <a:ea typeface="MS PGothic" charset="0"/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 rot="10800000" flipV="1">
              <a:off x="5940152" y="2954444"/>
              <a:ext cx="2376264" cy="3034677"/>
            </a:xfrm>
            <a:prstGeom prst="rect">
              <a:avLst/>
            </a:prstGeom>
            <a:noFill/>
            <a:ln>
              <a:solidFill>
                <a:srgbClr val="FFCC99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nl-NL" sz="2400" dirty="0" err="1" smtClean="0">
                  <a:solidFill>
                    <a:srgbClr val="FF0000"/>
                  </a:solidFill>
                  <a:ea typeface="MS PGothic" charset="0"/>
                </a:rPr>
                <a:t>Patients</a:t>
              </a:r>
              <a:r>
                <a:rPr lang="nl-NL" sz="2400" dirty="0" smtClean="0">
                  <a:solidFill>
                    <a:srgbClr val="FF0000"/>
                  </a:solidFill>
                  <a:ea typeface="MS PGothic" charset="0"/>
                </a:rPr>
                <a:t> </a:t>
              </a:r>
            </a:p>
            <a:p>
              <a:pPr algn="ctr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nl-NL" sz="2400" dirty="0" err="1" smtClean="0">
                  <a:solidFill>
                    <a:srgbClr val="FF0000"/>
                  </a:solidFill>
                  <a:ea typeface="MS PGothic" charset="0"/>
                </a:rPr>
                <a:t>will</a:t>
              </a:r>
              <a:r>
                <a:rPr lang="nl-NL" sz="2400" dirty="0" smtClean="0">
                  <a:solidFill>
                    <a:srgbClr val="FF0000"/>
                  </a:solidFill>
                  <a:ea typeface="MS PGothic" charset="0"/>
                </a:rPr>
                <a:t> </a:t>
              </a:r>
            </a:p>
            <a:p>
              <a:pPr algn="ctr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nl-NL" sz="2400" dirty="0" smtClean="0">
                  <a:solidFill>
                    <a:srgbClr val="FF0000"/>
                  </a:solidFill>
                  <a:ea typeface="MS PGothic" charset="0"/>
                </a:rPr>
                <a:t>present </a:t>
              </a:r>
            </a:p>
            <a:p>
              <a:pPr algn="ctr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nl-NL" sz="2400" dirty="0" err="1" smtClean="0">
                  <a:solidFill>
                    <a:srgbClr val="FF0000"/>
                  </a:solidFill>
                  <a:ea typeface="MS PGothic" charset="0"/>
                </a:rPr>
                <a:t>with</a:t>
              </a:r>
              <a:r>
                <a:rPr lang="nl-NL" sz="2400" dirty="0" smtClean="0">
                  <a:solidFill>
                    <a:srgbClr val="FF0000"/>
                  </a:solidFill>
                  <a:ea typeface="MS PGothic" charset="0"/>
                </a:rPr>
                <a:t> </a:t>
              </a:r>
            </a:p>
            <a:p>
              <a:pPr algn="ctr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nl-NL" sz="2400" dirty="0" err="1" smtClean="0">
                  <a:solidFill>
                    <a:srgbClr val="FF0000"/>
                  </a:solidFill>
                  <a:ea typeface="MS PGothic" charset="0"/>
                </a:rPr>
                <a:t>other</a:t>
              </a:r>
              <a:r>
                <a:rPr lang="nl-NL" sz="2400" dirty="0" smtClean="0">
                  <a:solidFill>
                    <a:srgbClr val="FF0000"/>
                  </a:solidFill>
                  <a:ea typeface="MS PGothic" charset="0"/>
                </a:rPr>
                <a:t> </a:t>
              </a:r>
              <a:r>
                <a:rPr lang="nl-NL" sz="2400" dirty="0" err="1" smtClean="0">
                  <a:solidFill>
                    <a:srgbClr val="FF0000"/>
                  </a:solidFill>
                  <a:ea typeface="MS PGothic" charset="0"/>
                </a:rPr>
                <a:t>symptoms</a:t>
              </a:r>
              <a:r>
                <a:rPr lang="nl-NL" sz="2400" dirty="0" smtClean="0">
                  <a:solidFill>
                    <a:srgbClr val="FF0000"/>
                  </a:solidFill>
                  <a:ea typeface="MS PGothic" charset="0"/>
                </a:rPr>
                <a:t>!!</a:t>
              </a:r>
              <a:endParaRPr lang="nl-NL" sz="2400" dirty="0">
                <a:solidFill>
                  <a:srgbClr val="FF0000"/>
                </a:solidFill>
                <a:ea typeface="MS PGothic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8016945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Nocturia – a symptom among other LUTS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In primary care, nocturia most often is seen along with other LUTS</a:t>
            </a:r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smtClean="0"/>
              <a:t>Nocturia is considered as one of the most bothersome LUTS</a:t>
            </a:r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smtClean="0"/>
              <a:t>So, what to do?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17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18736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Nocturia – a symptom among other LUTS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males: beware of “prostate-fear”, both prostate cancer and enlarged prostates as the cause of symptoms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females &amp; males: use frequency volume chart (FVC)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How often do you use FVC’s in your practice?</a:t>
            </a:r>
          </a:p>
          <a:p>
            <a:pPr marL="0" indent="0">
              <a:buNone/>
            </a:pPr>
            <a:r>
              <a:rPr lang="en-GB" dirty="0" smtClean="0"/>
              <a:t>What is your “skills-level”?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18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53292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Frequency volume charts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How many days?</a:t>
            </a:r>
          </a:p>
          <a:p>
            <a:r>
              <a:rPr lang="en-GB" sz="2400" dirty="0" smtClean="0"/>
              <a:t>Volume intake?</a:t>
            </a:r>
          </a:p>
          <a:p>
            <a:endParaRPr lang="en-GB" sz="2400" dirty="0" smtClean="0"/>
          </a:p>
          <a:p>
            <a:r>
              <a:rPr lang="en-GB" sz="2400" dirty="0" smtClean="0"/>
              <a:t>Which form?</a:t>
            </a:r>
            <a:endParaRPr lang="en-GB" sz="24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 err="1" smtClean="0"/>
              <a:t>preferrably</a:t>
            </a:r>
            <a:r>
              <a:rPr lang="en-GB" sz="2400" dirty="0" smtClean="0"/>
              <a:t> 3</a:t>
            </a:r>
          </a:p>
          <a:p>
            <a:r>
              <a:rPr lang="en-GB" sz="2400" dirty="0" smtClean="0"/>
              <a:t>ICS: yes</a:t>
            </a:r>
          </a:p>
          <a:p>
            <a:endParaRPr lang="en-GB" sz="2400" dirty="0" smtClean="0"/>
          </a:p>
          <a:p>
            <a:r>
              <a:rPr lang="en-GB" sz="2400" dirty="0" smtClean="0"/>
              <a:t>Which ever you prefer</a:t>
            </a:r>
            <a:endParaRPr lang="en-GB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19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59232" y="2852936"/>
            <a:ext cx="74411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0000"/>
                </a:solidFill>
                <a:ea typeface="MS PGothic" charset="0"/>
              </a:rPr>
              <a:t>MB</a:t>
            </a:r>
            <a:r>
              <a:rPr lang="en-GB" sz="2400" dirty="0">
                <a:solidFill>
                  <a:srgbClr val="FF0000"/>
                </a:solidFill>
                <a:ea typeface="MS PGothic" charset="0"/>
              </a:rPr>
              <a:t>: no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7D00"/>
                </a:solidFill>
                <a:ea typeface="MS PGothic" charset="0"/>
              </a:rPr>
              <a:t>Elaborate for patients to record volume intake.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7D00"/>
                </a:solidFill>
                <a:ea typeface="MS PGothic" charset="0"/>
              </a:rPr>
              <a:t>“What goes out must have gone in.”</a:t>
            </a:r>
            <a:endParaRPr lang="en-GB" sz="2400" dirty="0">
              <a:solidFill>
                <a:srgbClr val="FF7D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51250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declaration of interests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member ICUD subcommittee on nocturia</a:t>
            </a:r>
          </a:p>
          <a:p>
            <a:r>
              <a:rPr lang="en-GB" dirty="0" smtClean="0"/>
              <a:t>member of ICS/ICCS working group on nocturia</a:t>
            </a:r>
          </a:p>
          <a:p>
            <a:r>
              <a:rPr lang="en-GB" dirty="0" smtClean="0"/>
              <a:t>author of Dutch GP-guideline </a:t>
            </a:r>
            <a:r>
              <a:rPr lang="en-GB" i="1" dirty="0" smtClean="0"/>
              <a:t>Male LUTS</a:t>
            </a:r>
          </a:p>
          <a:p>
            <a:endParaRPr lang="en-GB" dirty="0" smtClean="0"/>
          </a:p>
          <a:p>
            <a:r>
              <a:rPr lang="en-GB" dirty="0" smtClean="0"/>
              <a:t>2012 New England Research Institute Meeting on nocturia (supported by </a:t>
            </a:r>
            <a:r>
              <a:rPr lang="en-GB" dirty="0" err="1" smtClean="0"/>
              <a:t>Ferring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no financial ties whatsoever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2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07299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Frequency volume charts</a:t>
            </a:r>
            <a:endParaRPr lang="en-GB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4120" r="-24120"/>
          <a:stretch>
            <a:fillRect/>
          </a:stretch>
        </p:blipFill>
        <p:spPr>
          <a:xfrm>
            <a:off x="-612576" y="1726059"/>
            <a:ext cx="10361662" cy="5118869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AB663-81A3-F546-AF9E-DBD69CE1CE46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20</a:t>
            </a:fld>
            <a:endParaRPr lang="nl-NL">
              <a:solidFill>
                <a:srgbClr val="BBE0E3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4654124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2600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Frequency volume charts</a:t>
            </a:r>
            <a:endParaRPr lang="en-GB" dirty="0"/>
          </a:p>
        </p:txBody>
      </p:sp>
      <p:pic>
        <p:nvPicPr>
          <p:cNvPr id="5" name="Tijdelijke aanduiding voor inhoud 4" descr="Schermafdruk 2015-10-27 13.55.36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837" r="-12837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21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54390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Frequency volume charts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5338936" cy="4065588"/>
          </a:xfrm>
        </p:spPr>
        <p:txBody>
          <a:bodyPr/>
          <a:lstStyle/>
          <a:p>
            <a:pPr marL="0" indent="0">
              <a:buNone/>
            </a:pPr>
            <a:r>
              <a:rPr lang="en-GB" sz="2000" smtClean="0">
                <a:solidFill>
                  <a:srgbClr val="FF0000"/>
                </a:solidFill>
              </a:rPr>
              <a:t>Retreive from FVC</a:t>
            </a:r>
          </a:p>
          <a:p>
            <a:pPr>
              <a:buFontTx/>
              <a:buChar char="-"/>
            </a:pPr>
            <a:r>
              <a:rPr lang="en-GB" sz="2000" smtClean="0"/>
              <a:t>24 hr volume</a:t>
            </a:r>
          </a:p>
          <a:p>
            <a:pPr>
              <a:buFontTx/>
              <a:buChar char="-"/>
            </a:pPr>
            <a:r>
              <a:rPr lang="en-GB" sz="2000" smtClean="0"/>
              <a:t>nocturnal voiding frequency</a:t>
            </a:r>
          </a:p>
          <a:p>
            <a:pPr>
              <a:buFontTx/>
              <a:buChar char="-"/>
            </a:pPr>
            <a:r>
              <a:rPr lang="en-GB" sz="2000" smtClean="0"/>
              <a:t>nocturnal urine production </a:t>
            </a:r>
            <a:br>
              <a:rPr lang="en-GB" sz="2000" smtClean="0"/>
            </a:br>
            <a:r>
              <a:rPr lang="en-GB" sz="2000" smtClean="0"/>
              <a:t>(this includes 1st morning void)</a:t>
            </a:r>
          </a:p>
          <a:p>
            <a:pPr>
              <a:buFontTx/>
              <a:buChar char="-"/>
            </a:pPr>
            <a:r>
              <a:rPr lang="en-GB" sz="2000" smtClean="0"/>
              <a:t>maximum voided volume </a:t>
            </a:r>
            <a:br>
              <a:rPr lang="en-GB" sz="2000" smtClean="0"/>
            </a:br>
            <a:r>
              <a:rPr lang="en-GB" sz="2000" smtClean="0"/>
              <a:t>(functional bladder capacity)</a:t>
            </a:r>
          </a:p>
          <a:p>
            <a:pPr>
              <a:buFontTx/>
              <a:buChar char="-"/>
            </a:pPr>
            <a:r>
              <a:rPr lang="en-GB" sz="2000" smtClean="0"/>
              <a:t>mean voided volume</a:t>
            </a:r>
            <a:endParaRPr lang="en-GB" sz="20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364088" y="1700808"/>
            <a:ext cx="3322712" cy="4425355"/>
          </a:xfrm>
        </p:spPr>
        <p:txBody>
          <a:bodyPr/>
          <a:lstStyle/>
          <a:p>
            <a:pPr marL="0" indent="0">
              <a:buNone/>
            </a:pPr>
            <a:r>
              <a:rPr lang="en-GB" sz="2000" smtClean="0">
                <a:solidFill>
                  <a:srgbClr val="FF0000"/>
                </a:solidFill>
              </a:rPr>
              <a:t>Compare to reference values</a:t>
            </a:r>
          </a:p>
          <a:p>
            <a:pPr>
              <a:buFontTx/>
              <a:buChar char="-"/>
            </a:pPr>
            <a:r>
              <a:rPr lang="en-GB" sz="2000" smtClean="0"/>
              <a:t>1200-2000 ml</a:t>
            </a:r>
          </a:p>
          <a:p>
            <a:pPr>
              <a:buFontTx/>
              <a:buChar char="-"/>
            </a:pPr>
            <a:endParaRPr lang="en-GB" sz="1600" smtClean="0"/>
          </a:p>
          <a:p>
            <a:pPr>
              <a:buFontTx/>
              <a:buChar char="-"/>
            </a:pPr>
            <a:endParaRPr lang="en-GB" sz="1600" smtClean="0"/>
          </a:p>
          <a:p>
            <a:pPr>
              <a:buFontTx/>
              <a:buChar char="-"/>
            </a:pPr>
            <a:endParaRPr lang="en-GB" sz="1500" smtClean="0"/>
          </a:p>
          <a:p>
            <a:pPr>
              <a:buFontTx/>
              <a:buChar char="-"/>
            </a:pPr>
            <a:r>
              <a:rPr lang="en-GB" sz="2000" smtClean="0"/>
              <a:t>age dependent</a:t>
            </a:r>
          </a:p>
          <a:p>
            <a:pPr>
              <a:buFontTx/>
              <a:buChar char="-"/>
            </a:pPr>
            <a:endParaRPr lang="en-GB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22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9" name="Rechteraccolade 8"/>
          <p:cNvSpPr/>
          <p:nvPr/>
        </p:nvSpPr>
        <p:spPr bwMode="auto">
          <a:xfrm>
            <a:off x="4932040" y="3356992"/>
            <a:ext cx="504056" cy="2808312"/>
          </a:xfrm>
          <a:prstGeom prst="rightBrace">
            <a:avLst>
              <a:gd name="adj1" fmla="val 8333"/>
              <a:gd name="adj2" fmla="val 49533"/>
            </a:avLst>
          </a:prstGeom>
          <a:noFill/>
          <a:ln w="2857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nl-NL" smtClean="0">
              <a:solidFill>
                <a:srgbClr val="FF7D00"/>
              </a:solidFill>
              <a:ea typeface="MS PGothic" charset="0"/>
            </a:endParaRPr>
          </a:p>
        </p:txBody>
      </p:sp>
      <p:pic>
        <p:nvPicPr>
          <p:cNvPr id="7" name="Tijdelijke aanduiding voor inhoud 5"/>
          <p:cNvPicPr>
            <a:picLocks noChangeAspect="1"/>
          </p:cNvPicPr>
          <p:nvPr/>
        </p:nvPicPr>
        <p:blipFill>
          <a:blip r:embed="rId2" cstate="print"/>
          <a:srcRect l="-24120" r="-24120"/>
          <a:stretch>
            <a:fillRect/>
          </a:stretch>
        </p:blipFill>
        <p:spPr bwMode="auto">
          <a:xfrm>
            <a:off x="323528" y="1667984"/>
            <a:ext cx="10505678" cy="51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="" xmlns:p14="http://schemas.microsoft.com/office/powerpoint/2010/main" val="288120750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Frequency volume charts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AB663-81A3-F546-AF9E-DBD69CE1CE46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23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58037" y="5805264"/>
            <a:ext cx="30859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nl-NL" dirty="0" err="1" smtClean="0">
                <a:solidFill>
                  <a:srgbClr val="FF7D00"/>
                </a:solidFill>
                <a:ea typeface="MS PGothic" charset="0"/>
              </a:rPr>
              <a:t>Urology</a:t>
            </a:r>
            <a:r>
              <a:rPr lang="nl-NL" dirty="0" smtClean="0">
                <a:solidFill>
                  <a:srgbClr val="FF7D00"/>
                </a:solidFill>
                <a:ea typeface="MS PGothic" charset="0"/>
              </a:rPr>
              <a:t> 2001;57:1093-9</a:t>
            </a:r>
            <a:endParaRPr lang="nl-NL" dirty="0">
              <a:solidFill>
                <a:srgbClr val="FF7D00"/>
              </a:solidFill>
              <a:ea typeface="MS PGothic" charset="0"/>
            </a:endParaRPr>
          </a:p>
        </p:txBody>
      </p:sp>
      <p:pic>
        <p:nvPicPr>
          <p:cNvPr id="11" name="Tijdelijke aanduiding voor inhoud 10" descr="Schermafdruk 2015-10-27 14.17.4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3949" b="-23949"/>
          <a:stretch>
            <a:fillRect/>
          </a:stretch>
        </p:blipFill>
        <p:spPr>
          <a:xfrm>
            <a:off x="35532" y="1988840"/>
            <a:ext cx="9083352" cy="4487359"/>
          </a:xfrm>
        </p:spPr>
      </p:pic>
    </p:spTree>
    <p:extLst>
      <p:ext uri="{BB962C8B-B14F-4D97-AF65-F5344CB8AC3E}">
        <p14:creationId xmlns="" xmlns:p14="http://schemas.microsoft.com/office/powerpoint/2010/main" val="306964770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Frequency volume charts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5338936" cy="4065588"/>
          </a:xfrm>
        </p:spPr>
        <p:txBody>
          <a:bodyPr/>
          <a:lstStyle/>
          <a:p>
            <a:pPr marL="0" indent="0">
              <a:buNone/>
            </a:pPr>
            <a:r>
              <a:rPr lang="en-GB" sz="2000" smtClean="0">
                <a:solidFill>
                  <a:srgbClr val="FF0000"/>
                </a:solidFill>
              </a:rPr>
              <a:t>Retreive from FVC</a:t>
            </a:r>
          </a:p>
          <a:p>
            <a:pPr>
              <a:buFontTx/>
              <a:buChar char="-"/>
            </a:pPr>
            <a:r>
              <a:rPr lang="en-GB" sz="2000" smtClean="0"/>
              <a:t>24 hr volume</a:t>
            </a:r>
          </a:p>
          <a:p>
            <a:pPr>
              <a:buFontTx/>
              <a:buChar char="-"/>
            </a:pPr>
            <a:r>
              <a:rPr lang="en-GB" sz="2000" smtClean="0"/>
              <a:t>nocturnal voiding frequency</a:t>
            </a:r>
          </a:p>
          <a:p>
            <a:pPr>
              <a:buFontTx/>
              <a:buChar char="-"/>
            </a:pPr>
            <a:r>
              <a:rPr lang="en-GB" sz="2000" smtClean="0"/>
              <a:t>nocturnal urine production </a:t>
            </a:r>
            <a:br>
              <a:rPr lang="en-GB" sz="2000" smtClean="0"/>
            </a:br>
            <a:r>
              <a:rPr lang="en-GB" sz="2000" smtClean="0"/>
              <a:t>(this includes 1st morning void)</a:t>
            </a:r>
          </a:p>
          <a:p>
            <a:pPr>
              <a:buFontTx/>
              <a:buChar char="-"/>
            </a:pPr>
            <a:r>
              <a:rPr lang="en-GB" sz="2000" smtClean="0"/>
              <a:t>maximum voided volume </a:t>
            </a:r>
            <a:br>
              <a:rPr lang="en-GB" sz="2000" smtClean="0"/>
            </a:br>
            <a:r>
              <a:rPr lang="en-GB" sz="2000" smtClean="0"/>
              <a:t>(functional bladder capacity)</a:t>
            </a:r>
          </a:p>
          <a:p>
            <a:pPr>
              <a:buFontTx/>
              <a:buChar char="-"/>
            </a:pPr>
            <a:r>
              <a:rPr lang="en-GB" sz="2000" smtClean="0"/>
              <a:t>mean voided volume</a:t>
            </a:r>
            <a:endParaRPr lang="en-GB" sz="20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364088" y="1700808"/>
            <a:ext cx="3322712" cy="4425355"/>
          </a:xfrm>
        </p:spPr>
        <p:txBody>
          <a:bodyPr/>
          <a:lstStyle/>
          <a:p>
            <a:pPr marL="0" indent="0">
              <a:buNone/>
            </a:pPr>
            <a:r>
              <a:rPr lang="en-GB" sz="2000" smtClean="0">
                <a:solidFill>
                  <a:srgbClr val="FF0000"/>
                </a:solidFill>
              </a:rPr>
              <a:t>Compare to reference values</a:t>
            </a:r>
          </a:p>
          <a:p>
            <a:pPr>
              <a:buFontTx/>
              <a:buChar char="-"/>
            </a:pPr>
            <a:r>
              <a:rPr lang="en-GB" sz="2000" smtClean="0"/>
              <a:t>1200-2000 ml</a:t>
            </a:r>
          </a:p>
          <a:p>
            <a:pPr>
              <a:buFontTx/>
              <a:buChar char="-"/>
            </a:pPr>
            <a:endParaRPr lang="en-GB" sz="1600" smtClean="0"/>
          </a:p>
          <a:p>
            <a:pPr>
              <a:buFontTx/>
              <a:buChar char="-"/>
            </a:pPr>
            <a:endParaRPr lang="en-GB" sz="1600" smtClean="0"/>
          </a:p>
          <a:p>
            <a:pPr>
              <a:buFontTx/>
              <a:buChar char="-"/>
            </a:pPr>
            <a:endParaRPr lang="en-GB" sz="1500" smtClean="0"/>
          </a:p>
          <a:p>
            <a:pPr>
              <a:buFontTx/>
              <a:buChar char="-"/>
            </a:pPr>
            <a:r>
              <a:rPr lang="en-GB" sz="2000" smtClean="0"/>
              <a:t>age dependent</a:t>
            </a:r>
          </a:p>
          <a:p>
            <a:pPr>
              <a:buFontTx/>
              <a:buChar char="-"/>
            </a:pPr>
            <a:endParaRPr lang="en-GB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24</a:t>
            </a:fld>
            <a:endParaRPr lang="nl-NL">
              <a:solidFill>
                <a:srgbClr val="BBE0E3"/>
              </a:solidFill>
            </a:endParaRPr>
          </a:p>
        </p:txBody>
      </p:sp>
      <p:sp>
        <p:nvSpPr>
          <p:cNvPr id="9" name="Rechteraccolade 8"/>
          <p:cNvSpPr/>
          <p:nvPr/>
        </p:nvSpPr>
        <p:spPr bwMode="auto">
          <a:xfrm>
            <a:off x="4932040" y="3356992"/>
            <a:ext cx="504056" cy="2808312"/>
          </a:xfrm>
          <a:prstGeom prst="rightBrace">
            <a:avLst>
              <a:gd name="adj1" fmla="val 8333"/>
              <a:gd name="adj2" fmla="val 49533"/>
            </a:avLst>
          </a:prstGeom>
          <a:noFill/>
          <a:ln w="2857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nl-NL" smtClean="0">
              <a:solidFill>
                <a:srgbClr val="FF7D00"/>
              </a:solidFill>
              <a:ea typeface="MS PGothic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 rot="20007128">
            <a:off x="-360130" y="3965930"/>
            <a:ext cx="9756397" cy="502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AU" sz="3200" dirty="0" smtClean="0">
                <a:solidFill>
                  <a:srgbClr val="000000"/>
                </a:solidFill>
              </a:rPr>
              <a:t>Often: reassurance based on figures from FVC</a:t>
            </a:r>
            <a:endParaRPr lang="en-A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49789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Nocturia treatment </a:t>
            </a:r>
            <a:r>
              <a:rPr lang="en-GB" sz="1600" smtClean="0"/>
              <a:t>(ICUD recommendations)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2060575"/>
            <a:ext cx="8435280" cy="406558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dirty="0" smtClean="0">
                <a:solidFill>
                  <a:srgbClr val="FF0000"/>
                </a:solidFill>
              </a:rPr>
              <a:t>No studies performed in primary care</a:t>
            </a:r>
          </a:p>
          <a:p>
            <a:pPr marL="0" indent="0" algn="r">
              <a:buNone/>
            </a:pPr>
            <a:r>
              <a:rPr lang="en-GB" dirty="0" smtClean="0">
                <a:solidFill>
                  <a:srgbClr val="FF0000"/>
                </a:solidFill>
              </a:rPr>
              <a:t>Clinically meaningful outcome?</a:t>
            </a:r>
          </a:p>
          <a:p>
            <a:pPr marL="0" indent="0">
              <a:buNone/>
            </a:pPr>
            <a:r>
              <a:rPr lang="en-GB" dirty="0" smtClean="0"/>
              <a:t>Step 1: lifestyle / behavioural modification </a:t>
            </a:r>
            <a:r>
              <a:rPr lang="en-GB" sz="1600" dirty="0" smtClean="0"/>
              <a:t>(LOE 3 / GOR C)</a:t>
            </a:r>
          </a:p>
          <a:p>
            <a:pPr marL="0" indent="0">
              <a:buNone/>
            </a:pPr>
            <a:r>
              <a:rPr lang="en-GB" dirty="0" smtClean="0"/>
              <a:t>Step 2: Pharmacotherapy</a:t>
            </a:r>
          </a:p>
          <a:p>
            <a:pPr>
              <a:buFontTx/>
              <a:buChar char="-"/>
            </a:pPr>
            <a:r>
              <a:rPr lang="en-GB" dirty="0" smtClean="0"/>
              <a:t>alpha-blockers </a:t>
            </a:r>
            <a:r>
              <a:rPr lang="en-GB" sz="1400" dirty="0" smtClean="0"/>
              <a:t>(LOE 1 / GOR A)</a:t>
            </a:r>
            <a:r>
              <a:rPr lang="en-GB" dirty="0" smtClean="0"/>
              <a:t>: only modest effect!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no</a:t>
            </a:r>
            <a:r>
              <a:rPr lang="en-GB" dirty="0" smtClean="0"/>
              <a:t> 5-alpha </a:t>
            </a:r>
            <a:r>
              <a:rPr lang="en-GB" dirty="0" err="1" smtClean="0"/>
              <a:t>reductase</a:t>
            </a:r>
            <a:r>
              <a:rPr lang="en-GB" dirty="0" smtClean="0"/>
              <a:t> inhibitors </a:t>
            </a:r>
          </a:p>
          <a:p>
            <a:pPr>
              <a:buFontTx/>
              <a:buChar char="-"/>
            </a:pPr>
            <a:r>
              <a:rPr lang="en-GB" dirty="0" smtClean="0"/>
              <a:t>combination therapy</a:t>
            </a:r>
          </a:p>
          <a:p>
            <a:pPr>
              <a:buFontTx/>
              <a:buChar char="-"/>
            </a:pPr>
            <a:r>
              <a:rPr lang="en-GB" dirty="0" smtClean="0"/>
              <a:t>anti-muscarinic agents (OAB-related nocturia) </a:t>
            </a:r>
            <a:r>
              <a:rPr lang="en-GB" sz="1400" dirty="0" smtClean="0"/>
              <a:t>(LOE 1/GOR A)</a:t>
            </a:r>
          </a:p>
          <a:p>
            <a:pPr>
              <a:buFontTx/>
              <a:buChar char="-"/>
            </a:pPr>
            <a:r>
              <a:rPr lang="en-GB" dirty="0" smtClean="0"/>
              <a:t>diuretics / antidiuretics</a:t>
            </a:r>
            <a:endParaRPr lang="en-GB" sz="2400" dirty="0" smtClean="0"/>
          </a:p>
          <a:p>
            <a:pPr>
              <a:buFontTx/>
              <a:buChar char="-"/>
            </a:pP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AB663-81A3-F546-AF9E-DBD69CE1CE46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25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67180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Nocturia treatment </a:t>
            </a:r>
            <a:r>
              <a:rPr lang="en-GB" sz="1600" smtClean="0"/>
              <a:t>(ICUD recommendations)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2060575"/>
            <a:ext cx="8435280" cy="406558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dirty="0" smtClean="0">
                <a:solidFill>
                  <a:srgbClr val="FF0000"/>
                </a:solidFill>
              </a:rPr>
              <a:t>No studies performed in primary care</a:t>
            </a:r>
          </a:p>
          <a:p>
            <a:pPr marL="0" indent="0" algn="r">
              <a:buNone/>
            </a:pPr>
            <a:r>
              <a:rPr lang="en-GB" dirty="0" smtClean="0">
                <a:solidFill>
                  <a:srgbClr val="FF0000"/>
                </a:solidFill>
              </a:rPr>
              <a:t>Clinically meaningful outcome?</a:t>
            </a:r>
          </a:p>
          <a:p>
            <a:pPr marL="0" indent="0">
              <a:buNone/>
            </a:pPr>
            <a:r>
              <a:rPr lang="en-GB" dirty="0" smtClean="0"/>
              <a:t>antidiuretics (</a:t>
            </a:r>
            <a:r>
              <a:rPr lang="en-GB" dirty="0" err="1" smtClean="0"/>
              <a:t>desmopressin</a:t>
            </a:r>
            <a:r>
              <a:rPr lang="en-GB" dirty="0" smtClean="0"/>
              <a:t>)</a:t>
            </a:r>
          </a:p>
          <a:p>
            <a:r>
              <a:rPr lang="en-GB" dirty="0" smtClean="0"/>
              <a:t>LOE 1 / GOR A</a:t>
            </a:r>
          </a:p>
          <a:p>
            <a:r>
              <a:rPr lang="en-GB" dirty="0" smtClean="0"/>
              <a:t>Still only modest effect: 0.7 voidings/night less than placebo</a:t>
            </a:r>
          </a:p>
          <a:p>
            <a:pPr marL="0" indent="0" algn="r">
              <a:buNone/>
            </a:pPr>
            <a:r>
              <a:rPr lang="en-GB" sz="1400" dirty="0" smtClean="0"/>
              <a:t>(meta-analyses J Urol. 2014;192:829-835)</a:t>
            </a:r>
            <a:endParaRPr lang="en-GB" dirty="0" smtClean="0"/>
          </a:p>
          <a:p>
            <a:r>
              <a:rPr lang="en-GB" dirty="0" smtClean="0"/>
              <a:t>most studies used a dose titration phase (source of bias!)</a:t>
            </a:r>
          </a:p>
          <a:p>
            <a:r>
              <a:rPr lang="en-GB" dirty="0" smtClean="0"/>
              <a:t>most studies included healthy patients only</a:t>
            </a:r>
          </a:p>
          <a:p>
            <a:r>
              <a:rPr lang="en-GB" dirty="0" smtClean="0"/>
              <a:t>BEWARE of </a:t>
            </a:r>
            <a:r>
              <a:rPr lang="en-GB" dirty="0" err="1" smtClean="0"/>
              <a:t>hyponatremia</a:t>
            </a:r>
            <a:r>
              <a:rPr lang="en-GB" dirty="0" smtClean="0"/>
              <a:t> (check before &amp; during treatment)</a:t>
            </a:r>
          </a:p>
          <a:p>
            <a:endParaRPr lang="en-GB" sz="2400" dirty="0" smtClean="0"/>
          </a:p>
          <a:p>
            <a:pPr>
              <a:buFontTx/>
              <a:buChar char="-"/>
            </a:pP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AB663-81A3-F546-AF9E-DBD69CE1CE46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26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89538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Nocturia treatment </a:t>
            </a:r>
            <a:r>
              <a:rPr lang="en-GB" sz="1600" dirty="0" smtClean="0"/>
              <a:t>(ICUD recommendations)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2060575"/>
            <a:ext cx="8435280" cy="406558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dirty="0" smtClean="0">
                <a:solidFill>
                  <a:srgbClr val="FF0000"/>
                </a:solidFill>
              </a:rPr>
              <a:t>No studies performed in primary care</a:t>
            </a:r>
          </a:p>
          <a:p>
            <a:pPr marL="0" indent="0" algn="r">
              <a:buNone/>
            </a:pPr>
            <a:r>
              <a:rPr lang="en-GB" dirty="0" smtClean="0">
                <a:solidFill>
                  <a:srgbClr val="FF0000"/>
                </a:solidFill>
              </a:rPr>
              <a:t>Clinically meaningful outcome?</a:t>
            </a:r>
          </a:p>
          <a:p>
            <a:pPr marL="0" indent="0">
              <a:buNone/>
            </a:pPr>
            <a:r>
              <a:rPr lang="en-GB" dirty="0" smtClean="0"/>
              <a:t>diuretics (furosemide)</a:t>
            </a:r>
          </a:p>
          <a:p>
            <a:r>
              <a:rPr lang="en-GB" dirty="0" smtClean="0"/>
              <a:t>LOE 2 / GOR B</a:t>
            </a:r>
          </a:p>
          <a:p>
            <a:r>
              <a:rPr lang="en-GB" dirty="0" smtClean="0"/>
              <a:t>6 hours before sleep</a:t>
            </a: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AB663-81A3-F546-AF9E-DBD69CE1CE46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27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64351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Nocturia in primary care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 smtClean="0"/>
              <a:t>Nocturia (awakening to void during sleeping time) is very common in the general </a:t>
            </a:r>
            <a:r>
              <a:rPr lang="en-GB" dirty="0" smtClean="0"/>
              <a:t>population, but </a:t>
            </a:r>
            <a:r>
              <a:rPr lang="en-GB" dirty="0"/>
              <a:t>in general practice</a:t>
            </a:r>
            <a:endParaRPr lang="en-GB" noProof="0" dirty="0" smtClean="0"/>
          </a:p>
          <a:p>
            <a:endParaRPr lang="en-GB" noProof="0" dirty="0"/>
          </a:p>
          <a:p>
            <a:pPr marL="0" indent="0" algn="r">
              <a:buNone/>
            </a:pPr>
            <a:r>
              <a:rPr lang="en-GB" noProof="0" dirty="0" smtClean="0"/>
              <a:t>nocturia is not frequently encountered as a reason for consultation in general practice, </a:t>
            </a:r>
          </a:p>
          <a:p>
            <a:pPr marL="0" indent="0" algn="r">
              <a:buNone/>
            </a:pPr>
            <a:r>
              <a:rPr lang="en-GB" dirty="0" smtClean="0"/>
              <a:t>but mainly seen as a symptom alongside with other problems.</a:t>
            </a:r>
          </a:p>
          <a:p>
            <a:pPr marL="0" indent="0" algn="r">
              <a:buNone/>
            </a:pPr>
            <a:endParaRPr lang="en-GB" noProof="0" dirty="0"/>
          </a:p>
          <a:p>
            <a:pPr marL="0" indent="0" algn="r">
              <a:buNone/>
            </a:pPr>
            <a:r>
              <a:rPr lang="en-GB" dirty="0" smtClean="0"/>
              <a:t>FV-charts are the cornerstone of the assessment of nocturia</a:t>
            </a:r>
            <a:endParaRPr lang="en-GB" noProof="0" dirty="0" smtClean="0"/>
          </a:p>
          <a:p>
            <a:pPr marL="0" indent="0" algn="r">
              <a:buNone/>
            </a:pPr>
            <a:endParaRPr lang="en-GB" noProof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28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95111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50AE690-7C00-0A4E-AF70-A4BC6DA0600D}" type="slidenum">
              <a:rPr lang="nl-NL" sz="900">
                <a:solidFill>
                  <a:srgbClr val="BBE0E3"/>
                </a:solidFill>
                <a:latin typeface="Arial" charset="0"/>
              </a:rPr>
              <a:pPr eaLnBrk="1" hangingPunct="1"/>
              <a:t>29</a:t>
            </a:fld>
            <a:endParaRPr lang="nl-NL" sz="90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GB" sz="4000" noProof="0" dirty="0" smtClean="0">
                <a:latin typeface="+mn-lt"/>
                <a:ea typeface="MS PGothic" charset="0"/>
              </a:rPr>
              <a:t>Addressing Nocturia </a:t>
            </a:r>
            <a:br>
              <a:rPr lang="en-GB" sz="4000" noProof="0" dirty="0" smtClean="0">
                <a:latin typeface="+mn-lt"/>
                <a:ea typeface="MS PGothic" charset="0"/>
              </a:rPr>
            </a:br>
            <a:r>
              <a:rPr lang="en-GB" sz="4000" noProof="0" dirty="0" smtClean="0">
                <a:latin typeface="+mn-lt"/>
                <a:ea typeface="MS PGothic" charset="0"/>
              </a:rPr>
              <a:t>in Primary Care</a:t>
            </a:r>
            <a:endParaRPr lang="en-GB" sz="4000" noProof="0" dirty="0">
              <a:latin typeface="+mn-lt"/>
              <a:ea typeface="MS PGothic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2009775"/>
          </a:xfrm>
        </p:spPr>
        <p:txBody>
          <a:bodyPr/>
          <a:lstStyle/>
          <a:p>
            <a:r>
              <a:rPr lang="en-GB" noProof="0" dirty="0" smtClean="0">
                <a:latin typeface="Verdana" charset="0"/>
                <a:ea typeface="MS PGothic" charset="0"/>
              </a:rPr>
              <a:t>Marco Blanker, MD PhD</a:t>
            </a:r>
          </a:p>
          <a:p>
            <a:r>
              <a:rPr lang="en-GB" noProof="0" dirty="0" smtClean="0">
                <a:latin typeface="Verdana" charset="0"/>
                <a:ea typeface="MS PGothic" charset="0"/>
              </a:rPr>
              <a:t>Academic GP &amp; epidemiologist</a:t>
            </a:r>
          </a:p>
          <a:p>
            <a:r>
              <a:rPr lang="en-GB" dirty="0" smtClean="0">
                <a:latin typeface="Verdana" charset="0"/>
                <a:ea typeface="MS PGothic" charset="0"/>
              </a:rPr>
              <a:t>@</a:t>
            </a:r>
            <a:r>
              <a:rPr lang="en-GB" dirty="0" err="1" smtClean="0">
                <a:latin typeface="Verdana" charset="0"/>
                <a:ea typeface="MS PGothic" charset="0"/>
              </a:rPr>
              <a:t>marco_blanker</a:t>
            </a:r>
            <a:endParaRPr lang="en-GB" noProof="0" dirty="0">
              <a:latin typeface="Verdana" charset="0"/>
              <a:ea typeface="MS PGothic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68313" y="6165850"/>
            <a:ext cx="63357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nl-NL" sz="1200">
              <a:solidFill>
                <a:srgbClr val="FFCC99"/>
              </a:solidFill>
              <a:ea typeface="MS PGothic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611188" y="5373688"/>
            <a:ext cx="79216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nl-NL" sz="1000">
              <a:solidFill>
                <a:srgbClr val="FFCC99"/>
              </a:solidFill>
              <a:ea typeface="MS PGothic" charset="0"/>
            </a:endParaRPr>
          </a:p>
        </p:txBody>
      </p:sp>
      <p:sp>
        <p:nvSpPr>
          <p:cNvPr id="17414" name="Tijdelijke aanduiding voor dianummer 2"/>
          <p:cNvSpPr txBox="1">
            <a:spLocks noGrp="1"/>
          </p:cNvSpPr>
          <p:nvPr/>
        </p:nvSpPr>
        <p:spPr bwMode="auto">
          <a:xfrm>
            <a:off x="8243888" y="6526213"/>
            <a:ext cx="7651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7D00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4C92089-22C8-3048-A8F3-5466F0D74F4A}" type="slidenum">
              <a:rPr lang="nl-NL" sz="900">
                <a:solidFill>
                  <a:srgbClr val="BBE0E3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nl-NL" sz="900">
              <a:solidFill>
                <a:srgbClr val="BBE0E3"/>
              </a:solidFill>
              <a:latin typeface="Arial" charset="0"/>
            </a:endParaRPr>
          </a:p>
        </p:txBody>
      </p:sp>
      <p:pic>
        <p:nvPicPr>
          <p:cNvPr id="2" name="Afbeelding 1" descr="PCU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229200"/>
            <a:ext cx="3306403" cy="148602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5301208"/>
            <a:ext cx="5472608" cy="13131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nl-NL" sz="2800" dirty="0" smtClean="0">
              <a:solidFill>
                <a:srgbClr val="FF7D00"/>
              </a:solidFill>
              <a:ea typeface="MS PGothic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nl-NL" sz="2800" dirty="0" err="1" smtClean="0">
                <a:solidFill>
                  <a:srgbClr val="FF0000"/>
                </a:solidFill>
                <a:ea typeface="MS PGothic" charset="0"/>
              </a:rPr>
              <a:t>Thank</a:t>
            </a:r>
            <a:r>
              <a:rPr lang="nl-NL" sz="2800" dirty="0" smtClean="0">
                <a:solidFill>
                  <a:srgbClr val="FF0000"/>
                </a:solidFill>
                <a:ea typeface="MS PGothic" charset="0"/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  <a:ea typeface="MS PGothic" charset="0"/>
              </a:rPr>
              <a:t>you</a:t>
            </a:r>
            <a:r>
              <a:rPr lang="nl-NL" sz="2800" dirty="0" smtClean="0">
                <a:solidFill>
                  <a:srgbClr val="FF0000"/>
                </a:solidFill>
                <a:ea typeface="MS PGothic" charset="0"/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  <a:ea typeface="MS PGothic" charset="0"/>
              </a:rPr>
              <a:t>for</a:t>
            </a:r>
            <a:r>
              <a:rPr lang="nl-NL" sz="2800" dirty="0" smtClean="0">
                <a:solidFill>
                  <a:srgbClr val="FF0000"/>
                </a:solidFill>
                <a:ea typeface="MS PGothic" charset="0"/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  <a:ea typeface="MS PGothic" charset="0"/>
              </a:rPr>
              <a:t>your</a:t>
            </a:r>
            <a:r>
              <a:rPr lang="nl-NL" sz="2800" dirty="0" smtClean="0">
                <a:solidFill>
                  <a:srgbClr val="FF0000"/>
                </a:solidFill>
                <a:ea typeface="MS PGothic" charset="0"/>
              </a:rPr>
              <a:t> attention!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nl-NL" sz="2800" dirty="0">
              <a:solidFill>
                <a:srgbClr val="FF7D00"/>
              </a:solidFill>
              <a:ea typeface="MS PGothic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653136"/>
            <a:ext cx="477503" cy="387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54603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575"/>
            <a:ext cx="8363272" cy="4065588"/>
          </a:xfrm>
        </p:spPr>
        <p:txBody>
          <a:bodyPr/>
          <a:lstStyle/>
          <a:p>
            <a:pPr marL="0" indent="0">
              <a:buNone/>
            </a:pPr>
            <a:r>
              <a:rPr lang="en-GB" sz="2400" smtClean="0"/>
              <a:t>Your input is more than welcome in this presentation</a:t>
            </a:r>
          </a:p>
          <a:p>
            <a:pPr marL="0" indent="0">
              <a:buNone/>
            </a:pPr>
            <a:endParaRPr lang="en-GB" sz="2400" smtClean="0"/>
          </a:p>
          <a:p>
            <a:pPr marL="0" indent="0" algn="r">
              <a:buNone/>
            </a:pPr>
            <a:endParaRPr lang="en-GB" sz="2400" smtClean="0"/>
          </a:p>
          <a:p>
            <a:pPr marL="0" indent="0" algn="r">
              <a:buNone/>
            </a:pPr>
            <a:endParaRPr lang="en-GB" sz="2400" smtClean="0"/>
          </a:p>
          <a:p>
            <a:pPr marL="0" indent="0" algn="r">
              <a:buNone/>
            </a:pPr>
            <a:r>
              <a:rPr lang="en-GB" sz="2400" smtClean="0"/>
              <a:t>so feel free to interrupt, </a:t>
            </a:r>
          </a:p>
          <a:p>
            <a:pPr marL="0" indent="0" algn="r">
              <a:buNone/>
            </a:pPr>
            <a:r>
              <a:rPr lang="en-GB" sz="2400" smtClean="0"/>
              <a:t>ask questions, or even correct me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3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0723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Coffee Break/Exhibition Viewing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176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BAUN &amp; links with Primary Care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Fiona Sexton, RN, BSc, SPQ, MSc</a:t>
            </a:r>
          </a:p>
          <a:p>
            <a:r>
              <a:rPr lang="en-US" dirty="0" smtClean="0"/>
              <a:t>Urology Specialist Nurse</a:t>
            </a:r>
          </a:p>
          <a:p>
            <a:r>
              <a:rPr lang="en-US" dirty="0" smtClean="0"/>
              <a:t>President BAUN</a:t>
            </a:r>
          </a:p>
          <a:p>
            <a:endParaRPr lang="en-US" dirty="0"/>
          </a:p>
        </p:txBody>
      </p:sp>
      <p:pic>
        <p:nvPicPr>
          <p:cNvPr id="4" name="Picture 3" descr="baun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6224588"/>
            <a:ext cx="2527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35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BAUN &amp; links with Primary 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8602"/>
            <a:ext cx="8229600" cy="3827561"/>
          </a:xfrm>
        </p:spPr>
        <p:txBody>
          <a:bodyPr/>
          <a:lstStyle/>
          <a:p>
            <a:r>
              <a:rPr lang="en-US" dirty="0" smtClean="0"/>
              <a:t>What BAUN does</a:t>
            </a:r>
          </a:p>
          <a:p>
            <a:r>
              <a:rPr lang="en-US" dirty="0" smtClean="0"/>
              <a:t>The role of the Urology CNS</a:t>
            </a:r>
          </a:p>
          <a:p>
            <a:r>
              <a:rPr lang="en-US" dirty="0" smtClean="0"/>
              <a:t>How can we work with Primary Care?</a:t>
            </a:r>
          </a:p>
          <a:p>
            <a:endParaRPr lang="en-US" dirty="0"/>
          </a:p>
        </p:txBody>
      </p:sp>
      <p:pic>
        <p:nvPicPr>
          <p:cNvPr id="4" name="Picture 3" descr="baun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6224588"/>
            <a:ext cx="2527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69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in BAUN?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Study days</a:t>
            </a:r>
          </a:p>
          <a:p>
            <a:r>
              <a:rPr lang="en-US" dirty="0" smtClean="0"/>
              <a:t>Conference</a:t>
            </a:r>
          </a:p>
          <a:p>
            <a:r>
              <a:rPr lang="en-US" dirty="0"/>
              <a:t>Networking/Collaboration/communication</a:t>
            </a:r>
          </a:p>
          <a:p>
            <a:r>
              <a:rPr lang="en-US" dirty="0"/>
              <a:t>Guidelines &amp; Quality standards</a:t>
            </a:r>
          </a:p>
          <a:p>
            <a:r>
              <a:rPr lang="en-US" dirty="0"/>
              <a:t>Audit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Advice</a:t>
            </a:r>
          </a:p>
          <a:p>
            <a:r>
              <a:rPr lang="en-US" dirty="0"/>
              <a:t>Political </a:t>
            </a:r>
            <a:r>
              <a:rPr lang="en-US" dirty="0" smtClean="0"/>
              <a:t>monitoring </a:t>
            </a:r>
            <a:endParaRPr lang="en-US" dirty="0"/>
          </a:p>
          <a:p>
            <a:r>
              <a:rPr lang="en-US" dirty="0" smtClean="0"/>
              <a:t>Working with</a:t>
            </a:r>
          </a:p>
          <a:p>
            <a:pPr lvl="1"/>
            <a:r>
              <a:rPr lang="en-US" dirty="0" smtClean="0"/>
              <a:t>Professional Associations (BAUS, RCN)</a:t>
            </a:r>
          </a:p>
          <a:p>
            <a:pPr lvl="1"/>
            <a:r>
              <a:rPr lang="en-US" dirty="0"/>
              <a:t>Industry</a:t>
            </a:r>
          </a:p>
          <a:p>
            <a:pPr lvl="1"/>
            <a:r>
              <a:rPr lang="en-US" dirty="0"/>
              <a:t>Charities</a:t>
            </a:r>
          </a:p>
          <a:p>
            <a:pPr lvl="1"/>
            <a:r>
              <a:rPr lang="en-US" dirty="0" err="1"/>
              <a:t>DoH</a:t>
            </a:r>
            <a:endParaRPr lang="en-US" dirty="0"/>
          </a:p>
          <a:p>
            <a:pPr lvl="1"/>
            <a:r>
              <a:rPr lang="en-US" dirty="0"/>
              <a:t>NICE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aun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6224588"/>
            <a:ext cx="2527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64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Urology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20+ years</a:t>
            </a:r>
          </a:p>
          <a:p>
            <a:r>
              <a:rPr lang="en-US" dirty="0"/>
              <a:t>Initially continence </a:t>
            </a:r>
            <a:r>
              <a:rPr lang="en-US" dirty="0" smtClean="0"/>
              <a:t>assessment, catheter changes  </a:t>
            </a:r>
            <a:r>
              <a:rPr lang="en-US" dirty="0"/>
              <a:t>and ED</a:t>
            </a:r>
          </a:p>
          <a:p>
            <a:r>
              <a:rPr lang="en-US" dirty="0" smtClean="0"/>
              <a:t>Progressed </a:t>
            </a:r>
            <a:r>
              <a:rPr lang="en-US" dirty="0"/>
              <a:t>to prostate assessment and </a:t>
            </a:r>
            <a:r>
              <a:rPr lang="en-US" dirty="0" err="1"/>
              <a:t>haematuria</a:t>
            </a:r>
            <a:r>
              <a:rPr lang="en-US" dirty="0"/>
              <a:t> </a:t>
            </a:r>
            <a:r>
              <a:rPr lang="en-US" dirty="0" smtClean="0"/>
              <a:t>assessment then Flexible </a:t>
            </a:r>
            <a:r>
              <a:rPr lang="en-US" dirty="0"/>
              <a:t>cystoscopy &amp; TRUS biopsy</a:t>
            </a:r>
          </a:p>
          <a:p>
            <a:r>
              <a:rPr lang="en-US" dirty="0" smtClean="0"/>
              <a:t>Now as diverse as the specialty:  </a:t>
            </a:r>
          </a:p>
          <a:p>
            <a:r>
              <a:rPr lang="en-US" dirty="0" smtClean="0"/>
              <a:t>5 organs, </a:t>
            </a:r>
          </a:p>
          <a:p>
            <a:pPr lvl="1"/>
            <a:r>
              <a:rPr lang="en-US" dirty="0" smtClean="0"/>
              <a:t>benign and malignant, </a:t>
            </a:r>
          </a:p>
          <a:p>
            <a:pPr lvl="1"/>
            <a:r>
              <a:rPr lang="en-US" dirty="0" smtClean="0"/>
              <a:t>Surgery &amp; Oncology, </a:t>
            </a:r>
          </a:p>
          <a:p>
            <a:pPr lvl="1"/>
            <a:r>
              <a:rPr lang="en-US" dirty="0" smtClean="0"/>
              <a:t>assessment, pre, during and post treatment until </a:t>
            </a:r>
          </a:p>
          <a:p>
            <a:pPr lvl="1"/>
            <a:r>
              <a:rPr lang="en-US" dirty="0" smtClean="0"/>
              <a:t>discharge or into palliative care.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aun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6224588"/>
            <a:ext cx="2527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6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role development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stop assessment</a:t>
            </a:r>
          </a:p>
          <a:p>
            <a:pPr lvl="1"/>
            <a:r>
              <a:rPr lang="en-US" dirty="0" err="1" smtClean="0"/>
              <a:t>Haematuria</a:t>
            </a:r>
            <a:r>
              <a:rPr lang="en-US" dirty="0" smtClean="0"/>
              <a:t>, prostate assessment, testicular lumps</a:t>
            </a:r>
          </a:p>
          <a:p>
            <a:pPr lvl="1"/>
            <a:r>
              <a:rPr lang="en-US" dirty="0" smtClean="0"/>
              <a:t>Flexible cystoscopy, TRUS </a:t>
            </a:r>
            <a:r>
              <a:rPr lang="en-US" dirty="0" err="1" smtClean="0"/>
              <a:t>Bx</a:t>
            </a:r>
            <a:r>
              <a:rPr lang="en-US" dirty="0" smtClean="0"/>
              <a:t>, ultrasound KUB, flow rate</a:t>
            </a:r>
          </a:p>
          <a:p>
            <a:r>
              <a:rPr lang="en-US" dirty="0" smtClean="0"/>
              <a:t>Prostate cancer follow up</a:t>
            </a:r>
          </a:p>
          <a:p>
            <a:r>
              <a:rPr lang="en-US" dirty="0" smtClean="0"/>
              <a:t>Erectile Dysfunction</a:t>
            </a:r>
          </a:p>
          <a:p>
            <a:r>
              <a:rPr lang="en-US" dirty="0" smtClean="0"/>
              <a:t>Keeping people out of hospital?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aun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6224588"/>
            <a:ext cx="2527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86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342584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Primary Care Urology Society</a:t>
            </a:r>
            <a:br>
              <a:rPr lang="en-GB" dirty="0" smtClean="0"/>
            </a:br>
            <a:r>
              <a:rPr lang="en-GB" b="0" i="1" dirty="0" smtClean="0"/>
              <a:t>2</a:t>
            </a:r>
            <a:r>
              <a:rPr lang="en-GB" b="0" i="1" baseline="30000" dirty="0" smtClean="0"/>
              <a:t>nd</a:t>
            </a:r>
            <a:r>
              <a:rPr lang="en-GB" b="0" i="1" dirty="0" smtClean="0"/>
              <a:t> Annual Meeting</a:t>
            </a:r>
            <a:br>
              <a:rPr lang="en-GB" b="0" i="1" dirty="0" smtClean="0"/>
            </a:br>
            <a:r>
              <a:rPr lang="en-GB" sz="3100" b="0" i="1" dirty="0" smtClean="0"/>
              <a:t>3 November 2015</a:t>
            </a:r>
            <a:br>
              <a:rPr lang="en-GB" sz="3100" b="0" i="1" dirty="0" smtClean="0"/>
            </a:br>
            <a:r>
              <a:rPr lang="en-GB" sz="3100" b="0" i="1" dirty="0" smtClean="0"/>
              <a:t>London</a:t>
            </a: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6309320"/>
            <a:ext cx="6400800" cy="864096"/>
          </a:xfrm>
        </p:spPr>
        <p:txBody>
          <a:bodyPr>
            <a:normAutofit/>
          </a:bodyPr>
          <a:lstStyle/>
          <a:p>
            <a:r>
              <a:rPr lang="en-GB" sz="1800" dirty="0" smtClean="0">
                <a:hlinkClick r:id="rId2"/>
              </a:rPr>
              <a:t>www.primarycareurologysociety.org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2953" y="4221088"/>
            <a:ext cx="793952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40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3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Chair</a:t>
            </a:r>
          </a:p>
          <a:p>
            <a:pPr algn="ctr">
              <a:spcBef>
                <a:spcPts val="0"/>
              </a:spcBef>
            </a:pPr>
            <a:r>
              <a:rPr lang="en-GB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Dr Jon Rees</a:t>
            </a: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Backwell </a:t>
            </a:r>
            <a:r>
              <a:rPr lang="en-GB" sz="24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&amp; </a:t>
            </a:r>
            <a:r>
              <a:rPr lang="en-GB" sz="24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Nailsea Medical Group, Bristol</a:t>
            </a:r>
            <a:endParaRPr lang="en-GB" sz="24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9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Nocturia in the general population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 err="1" smtClean="0"/>
              <a:t>Nocturia</a:t>
            </a:r>
            <a:r>
              <a:rPr lang="en-GB" noProof="0" dirty="0" smtClean="0"/>
              <a:t> (awakening to void during sleeping time) is very common in the general population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noProof="0" dirty="0" smtClean="0"/>
              <a:t>e.g. Canadian </a:t>
            </a:r>
            <a:br>
              <a:rPr lang="en-GB" noProof="0" dirty="0" smtClean="0"/>
            </a:br>
            <a:r>
              <a:rPr lang="en-GB" noProof="0" dirty="0" smtClean="0"/>
              <a:t>Urinary Bladder </a:t>
            </a:r>
            <a:br>
              <a:rPr lang="en-GB" noProof="0" dirty="0" smtClean="0"/>
            </a:br>
            <a:r>
              <a:rPr lang="en-GB" noProof="0" dirty="0" smtClean="0"/>
              <a:t>Survey (1,000 </a:t>
            </a:r>
            <a:br>
              <a:rPr lang="en-GB" noProof="0" dirty="0" smtClean="0"/>
            </a:br>
            <a:r>
              <a:rPr lang="en-GB" noProof="0" dirty="0" smtClean="0"/>
              <a:t>males &amp; females)</a:t>
            </a:r>
          </a:p>
          <a:p>
            <a:pPr marL="0" indent="0">
              <a:buNone/>
            </a:pPr>
            <a:r>
              <a:rPr lang="en-GB" sz="1400" noProof="0" dirty="0" smtClean="0"/>
              <a:t>(</a:t>
            </a:r>
            <a:r>
              <a:rPr lang="en-GB" sz="1400" u="sng" dirty="0" smtClean="0"/>
              <a:t>BJUI 2008;101(1):52-8)</a:t>
            </a:r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marL="0" indent="0" algn="r">
              <a:buNone/>
            </a:pPr>
            <a:endParaRPr lang="en-GB" noProof="0" dirty="0" smtClean="0"/>
          </a:p>
          <a:p>
            <a:pPr marL="0" indent="0" algn="r">
              <a:buNone/>
            </a:pP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4</a:t>
            </a:fld>
            <a:endParaRPr lang="nl-NL">
              <a:solidFill>
                <a:srgbClr val="BBE0E3"/>
              </a:solidFill>
            </a:endParaRPr>
          </a:p>
        </p:txBody>
      </p:sp>
      <p:pic>
        <p:nvPicPr>
          <p:cNvPr id="6" name="Afbeelding 5" descr="nocturia prevaen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78157"/>
            <a:ext cx="5067894" cy="3757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051061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Nocturia in the general population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noProof="0" smtClean="0"/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endParaRPr lang="en-GB" noProof="0" smtClean="0"/>
          </a:p>
          <a:p>
            <a:pPr marL="0" indent="0">
              <a:buNone/>
            </a:pPr>
            <a:r>
              <a:rPr lang="en-GB" noProof="0" smtClean="0"/>
              <a:t>e.g. Krimpen Study </a:t>
            </a:r>
            <a:br>
              <a:rPr lang="en-GB" noProof="0" smtClean="0"/>
            </a:br>
            <a:r>
              <a:rPr lang="en-GB" noProof="0" smtClean="0"/>
              <a:t>(1,688 Dutch males)</a:t>
            </a:r>
            <a:br>
              <a:rPr lang="en-GB" noProof="0" smtClean="0"/>
            </a:br>
            <a:r>
              <a:rPr lang="en-GB" sz="1400" noProof="0" smtClean="0"/>
              <a:t>(</a:t>
            </a:r>
            <a:r>
              <a:rPr lang="en-GB" sz="1400" u="sng" smtClean="0"/>
              <a:t>J Urol 2000;164(4):1201-5)</a:t>
            </a:r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pPr marL="0" indent="0" algn="r">
              <a:buNone/>
            </a:pPr>
            <a:endParaRPr lang="en-GB" noProof="0" smtClean="0"/>
          </a:p>
          <a:p>
            <a:pPr marL="0" indent="0" algn="r">
              <a:buNone/>
            </a:pP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5</a:t>
            </a:fld>
            <a:endParaRPr lang="nl-NL">
              <a:solidFill>
                <a:srgbClr val="BBE0E3"/>
              </a:solidFill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4118744" y="1895623"/>
          <a:ext cx="4485704" cy="485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6625670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Nocturia in primary care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 smtClean="0"/>
              <a:t>Nocturia (awakening to void during sleeping time) is very common in the general population</a:t>
            </a:r>
          </a:p>
          <a:p>
            <a:endParaRPr lang="en-GB" noProof="0" dirty="0" smtClean="0"/>
          </a:p>
          <a:p>
            <a:endParaRPr lang="en-GB" noProof="0" dirty="0"/>
          </a:p>
          <a:p>
            <a:pPr marL="0" indent="0" algn="r">
              <a:buNone/>
            </a:pPr>
            <a:r>
              <a:rPr lang="en-GB" noProof="0" dirty="0" smtClean="0"/>
              <a:t>but is it common in general practice as well?</a:t>
            </a:r>
          </a:p>
          <a:p>
            <a:pPr marL="0" indent="0" algn="r">
              <a:buNone/>
            </a:pPr>
            <a:endParaRPr lang="en-GB" noProof="0" dirty="0" smtClean="0"/>
          </a:p>
          <a:p>
            <a:pPr marL="0" indent="0" algn="r">
              <a:buNone/>
            </a:pP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6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84908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Nocturia in primary care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How often do you ask your patients if they have nocturia?</a:t>
            </a:r>
            <a:br>
              <a:rPr lang="en-GB" dirty="0" smtClean="0"/>
            </a:br>
            <a:r>
              <a:rPr lang="en-GB" dirty="0" smtClean="0"/>
              <a:t>(raise hands)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smtClean="0"/>
              <a:t>each month    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each week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every day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7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64572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Nocturia in primary care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 smtClean="0"/>
              <a:t>Please rise if you can</a:t>
            </a:r>
            <a:r>
              <a:rPr lang="en-GB" dirty="0" smtClean="0"/>
              <a:t> recall </a:t>
            </a:r>
            <a:r>
              <a:rPr lang="en-GB" noProof="0" dirty="0" smtClean="0"/>
              <a:t>a patient who has consulted you for the complaint of nocturia in the </a:t>
            </a:r>
            <a:r>
              <a:rPr lang="en-GB" dirty="0" smtClean="0"/>
              <a:t>previous</a:t>
            </a:r>
            <a:endParaRPr lang="en-GB" noProof="0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noProof="0" dirty="0" smtClean="0"/>
              <a:t>week</a:t>
            </a:r>
          </a:p>
          <a:p>
            <a:pPr marL="0" indent="0">
              <a:buNone/>
            </a:pPr>
            <a:r>
              <a:rPr lang="en-GB" dirty="0" smtClean="0"/>
              <a:t>fortnight</a:t>
            </a:r>
          </a:p>
          <a:p>
            <a:pPr marL="0" indent="0" algn="r">
              <a:buNone/>
            </a:pPr>
            <a:r>
              <a:rPr lang="en-GB" noProof="0" dirty="0" smtClean="0"/>
              <a:t>month</a:t>
            </a:r>
          </a:p>
          <a:p>
            <a:pPr marL="0" indent="0" algn="ctr">
              <a:buNone/>
            </a:pPr>
            <a:r>
              <a:rPr lang="en-GB" dirty="0" smtClean="0"/>
              <a:t>year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8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2316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Nocturia in primary care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How did you address these patients?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Which guideline was available?</a:t>
            </a:r>
          </a:p>
          <a:p>
            <a:r>
              <a:rPr lang="en-GB" dirty="0" smtClean="0"/>
              <a:t>What’s the evidence base of these guidelines?</a:t>
            </a:r>
          </a:p>
          <a:p>
            <a:r>
              <a:rPr lang="en-GB" dirty="0" smtClean="0"/>
              <a:t>Who wrote these guidelines?</a:t>
            </a:r>
          </a:p>
          <a:p>
            <a:endParaRPr lang="en-GB" sz="1050" dirty="0"/>
          </a:p>
          <a:p>
            <a:pPr marL="0" indent="0" algn="r">
              <a:buNone/>
            </a:pPr>
            <a:r>
              <a:rPr lang="en-GB" dirty="0" smtClean="0">
                <a:solidFill>
                  <a:srgbClr val="FF0000"/>
                </a:solidFill>
              </a:rPr>
              <a:t>In the absence of proper primary care research on nocturia, guidelines are based on secondary/tertiary care info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– and written by medical specialists…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35348-5D9F-A148-A073-F0FACBADCD51}" type="slidenum">
              <a:rPr lang="nl-NL" smtClean="0">
                <a:solidFill>
                  <a:srgbClr val="BBE0E3"/>
                </a:solidFill>
              </a:rPr>
              <a:pPr>
                <a:defRPr/>
              </a:pPr>
              <a:t>9</a:t>
            </a:fld>
            <a:endParaRPr lang="nl-NL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8068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mcgfinal">
  <a:themeElements>
    <a:clrScheme name="umcg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mcgfina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7D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7D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umcg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cg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cg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cg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cg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cg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cg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cg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cg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cg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cg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cg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1100</Words>
  <Application>Microsoft Office PowerPoint</Application>
  <PresentationFormat>On-screen Show (4:3)</PresentationFormat>
  <Paragraphs>300</Paragraphs>
  <Slides>36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umcgfinal</vt:lpstr>
      <vt:lpstr>Addressing Nocturia  in Primary Care</vt:lpstr>
      <vt:lpstr>declaration of interests</vt:lpstr>
      <vt:lpstr>Slide 3</vt:lpstr>
      <vt:lpstr>Nocturia in the general population</vt:lpstr>
      <vt:lpstr>Nocturia in the general population</vt:lpstr>
      <vt:lpstr>Nocturia in primary care</vt:lpstr>
      <vt:lpstr>Nocturia in primary care</vt:lpstr>
      <vt:lpstr>Nocturia in primary care</vt:lpstr>
      <vt:lpstr>Nocturia in primary care</vt:lpstr>
      <vt:lpstr>Nocturia guidelines - ICUD</vt:lpstr>
      <vt:lpstr>Nocturia guidelines - ICUD</vt:lpstr>
      <vt:lpstr>Nocturnal polyuria</vt:lpstr>
      <vt:lpstr>Nocturnal polyuria</vt:lpstr>
      <vt:lpstr>Nocturnal polyuria</vt:lpstr>
      <vt:lpstr>Nocturnal polyuria</vt:lpstr>
      <vt:lpstr>Nocturnal polyuria</vt:lpstr>
      <vt:lpstr>Nocturia – a symptom among other LUTS</vt:lpstr>
      <vt:lpstr>Nocturia – a symptom among other LUTS</vt:lpstr>
      <vt:lpstr>Frequency volume charts</vt:lpstr>
      <vt:lpstr>Frequency volume charts</vt:lpstr>
      <vt:lpstr>Frequency volume charts</vt:lpstr>
      <vt:lpstr>Frequency volume charts</vt:lpstr>
      <vt:lpstr>Frequency volume charts</vt:lpstr>
      <vt:lpstr>Frequency volume charts</vt:lpstr>
      <vt:lpstr>Nocturia treatment (ICUD recommendations)</vt:lpstr>
      <vt:lpstr>Nocturia treatment (ICUD recommendations)</vt:lpstr>
      <vt:lpstr>Nocturia treatment (ICUD recommendations)</vt:lpstr>
      <vt:lpstr>Nocturia in primary care</vt:lpstr>
      <vt:lpstr>Addressing Nocturia  in Primary Care</vt:lpstr>
      <vt:lpstr>Coffee Break/Exhibition Viewing</vt:lpstr>
      <vt:lpstr>BAUN &amp; links with Primary Care </vt:lpstr>
      <vt:lpstr>BAUN &amp; links with Primary Care </vt:lpstr>
      <vt:lpstr>What do we do in BAUN?</vt:lpstr>
      <vt:lpstr>Role of the Urology CNS</vt:lpstr>
      <vt:lpstr>Potential role development in the community</vt:lpstr>
      <vt:lpstr>Primary Care Urology Society 2nd Annual Meeting 3 November 2015 London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Sabah</dc:creator>
  <cp:lastModifiedBy>Janis</cp:lastModifiedBy>
  <cp:revision>114</cp:revision>
  <dcterms:created xsi:type="dcterms:W3CDTF">2014-09-08T15:53:55Z</dcterms:created>
  <dcterms:modified xsi:type="dcterms:W3CDTF">2015-11-15T13:21:57Z</dcterms:modified>
</cp:coreProperties>
</file>